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28"/>
  </p:notesMasterIdLst>
  <p:sldIdLst>
    <p:sldId id="256" r:id="rId2"/>
    <p:sldId id="265" r:id="rId3"/>
    <p:sldId id="266" r:id="rId4"/>
    <p:sldId id="267" r:id="rId5"/>
    <p:sldId id="258" r:id="rId6"/>
    <p:sldId id="274" r:id="rId7"/>
    <p:sldId id="262" r:id="rId8"/>
    <p:sldId id="268" r:id="rId9"/>
    <p:sldId id="275" r:id="rId10"/>
    <p:sldId id="276" r:id="rId11"/>
    <p:sldId id="269" r:id="rId12"/>
    <p:sldId id="270" r:id="rId13"/>
    <p:sldId id="271" r:id="rId14"/>
    <p:sldId id="277" r:id="rId15"/>
    <p:sldId id="284" r:id="rId16"/>
    <p:sldId id="282" r:id="rId17"/>
    <p:sldId id="278" r:id="rId18"/>
    <p:sldId id="279" r:id="rId19"/>
    <p:sldId id="280" r:id="rId20"/>
    <p:sldId id="287" r:id="rId21"/>
    <p:sldId id="288" r:id="rId22"/>
    <p:sldId id="290" r:id="rId23"/>
    <p:sldId id="289" r:id="rId24"/>
    <p:sldId id="272" r:id="rId25"/>
    <p:sldId id="257" r:id="rId26"/>
    <p:sldId id="26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7" autoAdjust="0"/>
    <p:restoredTop sz="74474" autoAdjust="0"/>
  </p:normalViewPr>
  <p:slideViewPr>
    <p:cSldViewPr snapToGrid="0">
      <p:cViewPr varScale="1">
        <p:scale>
          <a:sx n="74" d="100"/>
          <a:sy n="74" d="100"/>
        </p:scale>
        <p:origin x="768" y="72"/>
      </p:cViewPr>
      <p:guideLst/>
    </p:cSldViewPr>
  </p:slideViewPr>
  <p:outlineViewPr>
    <p:cViewPr>
      <p:scale>
        <a:sx n="33" d="100"/>
        <a:sy n="33" d="100"/>
      </p:scale>
      <p:origin x="0" y="-6978"/>
    </p:cViewPr>
  </p:outlineViewPr>
  <p:notesTextViewPr>
    <p:cViewPr>
      <p:scale>
        <a:sx n="1" d="1"/>
        <a:sy n="1" d="1"/>
      </p:scale>
      <p:origin x="0" y="0"/>
    </p:cViewPr>
  </p:notesTextViewPr>
  <p:notesViewPr>
    <p:cSldViewPr snapToGrid="0">
      <p:cViewPr varScale="1">
        <p:scale>
          <a:sx n="77" d="100"/>
          <a:sy n="77" d="100"/>
        </p:scale>
        <p:origin x="290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87CDC4-1975-4905-B756-8311CF760476}" type="datetimeFigureOut">
              <a:rPr lang="en-US" smtClean="0"/>
              <a:t>9/11/2024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86AA5D-3C69-42A3-8356-3EFD0B898630}" type="slidenum">
              <a:rPr lang="en-US" smtClean="0"/>
              <a:t>‹#›</a:t>
            </a:fld>
            <a:endParaRPr lang="en-US"/>
          </a:p>
        </p:txBody>
      </p:sp>
    </p:spTree>
    <p:extLst>
      <p:ext uri="{BB962C8B-B14F-4D97-AF65-F5344CB8AC3E}">
        <p14:creationId xmlns:p14="http://schemas.microsoft.com/office/powerpoint/2010/main" val="760566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86AA5D-3C69-42A3-8356-3EFD0B898630}" type="slidenum">
              <a:rPr lang="en-US" smtClean="0"/>
              <a:t>3</a:t>
            </a:fld>
            <a:endParaRPr lang="en-US"/>
          </a:p>
        </p:txBody>
      </p:sp>
    </p:spTree>
    <p:extLst>
      <p:ext uri="{BB962C8B-B14F-4D97-AF65-F5344CB8AC3E}">
        <p14:creationId xmlns:p14="http://schemas.microsoft.com/office/powerpoint/2010/main" val="19117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The wing pitching moment is opposed by the downward lift produced by the horizontal stabilizer. Though the wing is modified with the combination of changes, it is uncommon for the horizontal stabilizer to be modified. The result may be that the horizontal stabilizer no longer has the effectiveness to raise the nose to flare, while power off.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The author is unaware of any of the aforementioned </a:t>
            </a:r>
            <a:r>
              <a:rPr lang="en-US" sz="1800" dirty="0" err="1">
                <a:solidFill>
                  <a:srgbClr val="7030A0"/>
                </a:solidFill>
                <a:effectLst/>
                <a:latin typeface="Arial" panose="020B0604020202020204" pitchFamily="34" charset="0"/>
                <a:ea typeface="Calibri" panose="020F0502020204030204" pitchFamily="34" charset="0"/>
                <a:cs typeface="Times New Roman" panose="02020603050405020304" pitchFamily="18" charset="0"/>
              </a:rPr>
              <a:t>STC</a:t>
            </a:r>
            <a:r>
              <a:rPr lang="en-US" sz="18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 changes including instruction to evaluate this characteristic, probably because any one modification would be compliant, but the cumulative effect becomes non compliant. An installer might not consider this factor. This could result in a floatplane which cannot be held nose high enough for a power off water landing to be safe.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986AA5D-3C69-42A3-8356-3EFD0B898630}" type="slidenum">
              <a:rPr lang="en-US" smtClean="0"/>
              <a:t>5</a:t>
            </a:fld>
            <a:endParaRPr lang="en-US"/>
          </a:p>
        </p:txBody>
      </p:sp>
    </p:spTree>
    <p:extLst>
      <p:ext uri="{BB962C8B-B14F-4D97-AF65-F5344CB8AC3E}">
        <p14:creationId xmlns:p14="http://schemas.microsoft.com/office/powerpoint/2010/main" val="100326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86AA5D-3C69-42A3-8356-3EFD0B898630}" type="slidenum">
              <a:rPr lang="en-US" smtClean="0"/>
              <a:t>8</a:t>
            </a:fld>
            <a:endParaRPr lang="en-US"/>
          </a:p>
        </p:txBody>
      </p:sp>
    </p:spTree>
    <p:extLst>
      <p:ext uri="{BB962C8B-B14F-4D97-AF65-F5344CB8AC3E}">
        <p14:creationId xmlns:p14="http://schemas.microsoft.com/office/powerpoint/2010/main" val="1538470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1">
                <a:solidFill>
                  <a:srgbClr val="8EAADB"/>
                </a:solidFill>
                <a:effectLst/>
                <a:latin typeface="Arial" panose="020B0604020202020204" pitchFamily="34" charset="0"/>
                <a:ea typeface="Calibri" panose="020F0502020204030204" pitchFamily="34" charset="0"/>
              </a:rPr>
              <a:t>§ 3.75 Minimum weight. The minimum weight shall not exceed the sum of the weights of the following:</a:t>
            </a:r>
            <a:br>
              <a:rPr lang="en-US" sz="1800" i="1">
                <a:solidFill>
                  <a:srgbClr val="8EAADB"/>
                </a:solidFill>
                <a:effectLst/>
                <a:latin typeface="Arial" panose="020B0604020202020204" pitchFamily="34" charset="0"/>
                <a:ea typeface="Calibri" panose="020F0502020204030204" pitchFamily="34" charset="0"/>
              </a:rPr>
            </a:br>
            <a:r>
              <a:rPr lang="en-US" sz="1800" i="1">
                <a:solidFill>
                  <a:srgbClr val="8EAADB"/>
                </a:solidFill>
                <a:effectLst/>
                <a:latin typeface="Arial" panose="020B0604020202020204" pitchFamily="34" charset="0"/>
                <a:ea typeface="Calibri" panose="020F0502020204030204" pitchFamily="34" charset="0"/>
              </a:rPr>
              <a:t>(a) The empty weight is defined by § 3.73.</a:t>
            </a:r>
            <a:br>
              <a:rPr lang="en-US" sz="1800" i="1">
                <a:solidFill>
                  <a:srgbClr val="8EAADB"/>
                </a:solidFill>
                <a:effectLst/>
                <a:latin typeface="Arial" panose="020B0604020202020204" pitchFamily="34" charset="0"/>
                <a:ea typeface="Calibri" panose="020F0502020204030204" pitchFamily="34" charset="0"/>
              </a:rPr>
            </a:br>
            <a:r>
              <a:rPr lang="en-US" sz="1800" i="1">
                <a:solidFill>
                  <a:srgbClr val="8EAADB"/>
                </a:solidFill>
                <a:effectLst/>
                <a:latin typeface="Arial" panose="020B0604020202020204" pitchFamily="34" charset="0"/>
                <a:ea typeface="Calibri" panose="020F0502020204030204" pitchFamily="34" charset="0"/>
              </a:rPr>
              <a:t>(b) The minimum crew necessary to operate the airplane (170 pounds for each crew member).</a:t>
            </a:r>
            <a:br>
              <a:rPr lang="en-US" sz="1800" i="1">
                <a:solidFill>
                  <a:srgbClr val="8EAADB"/>
                </a:solidFill>
                <a:effectLst/>
                <a:latin typeface="Arial" panose="020B0604020202020204" pitchFamily="34" charset="0"/>
                <a:ea typeface="Calibri" panose="020F0502020204030204" pitchFamily="34" charset="0"/>
              </a:rPr>
            </a:br>
            <a:r>
              <a:rPr lang="en-US" sz="1800" i="1">
                <a:solidFill>
                  <a:srgbClr val="8EAADB"/>
                </a:solidFill>
                <a:effectLst/>
                <a:latin typeface="Arial" panose="020B0604020202020204" pitchFamily="34" charset="0"/>
                <a:ea typeface="Calibri" panose="020F0502020204030204" pitchFamily="34" charset="0"/>
              </a:rPr>
              <a:t>(c) One gallon of usable fuel (see § 3.437) for every 12 maximum continuous horsepower for which the airplane is certificated.</a:t>
            </a:r>
            <a:br>
              <a:rPr lang="en-US" sz="1800" i="1">
                <a:solidFill>
                  <a:srgbClr val="8EAADB"/>
                </a:solidFill>
                <a:effectLst/>
                <a:latin typeface="Arial" panose="020B0604020202020204" pitchFamily="34" charset="0"/>
                <a:ea typeface="Calibri" panose="020F0502020204030204" pitchFamily="34" charset="0"/>
              </a:rPr>
            </a:br>
            <a:r>
              <a:rPr lang="en-US" sz="1800" i="1">
                <a:solidFill>
                  <a:srgbClr val="8EAADB"/>
                </a:solidFill>
                <a:effectLst/>
                <a:latin typeface="Arial" panose="020B0604020202020204" pitchFamily="34" charset="0"/>
                <a:ea typeface="Calibri" panose="020F0502020204030204" pitchFamily="34" charset="0"/>
              </a:rPr>
              <a:t>(d) Either 1 gallon of oil for each 25 gallons of fuel specified in (c) or 1 gallon of oil for each 75 maximum continuous horsepower for which the airplane is certificated, whichever is greater.</a:t>
            </a:r>
            <a:br>
              <a:rPr lang="en-US" sz="1800" i="1">
                <a:solidFill>
                  <a:srgbClr val="8EAADB"/>
                </a:solidFill>
                <a:effectLst/>
                <a:latin typeface="Arial" panose="020B0604020202020204" pitchFamily="34" charset="0"/>
                <a:ea typeface="Calibri" panose="020F0502020204030204" pitchFamily="34" charset="0"/>
              </a:rPr>
            </a:br>
            <a:endParaRPr lang="en-US"/>
          </a:p>
        </p:txBody>
      </p:sp>
      <p:sp>
        <p:nvSpPr>
          <p:cNvPr id="4" name="Slide Number Placeholder 3"/>
          <p:cNvSpPr>
            <a:spLocks noGrp="1"/>
          </p:cNvSpPr>
          <p:nvPr>
            <p:ph type="sldNum" sz="quarter" idx="5"/>
          </p:nvPr>
        </p:nvSpPr>
        <p:spPr/>
        <p:txBody>
          <a:bodyPr/>
          <a:lstStyle/>
          <a:p>
            <a:fld id="{0986AA5D-3C69-42A3-8356-3EFD0B898630}" type="slidenum">
              <a:rPr lang="en-US" smtClean="0"/>
              <a:t>11</a:t>
            </a:fld>
            <a:endParaRPr lang="en-US"/>
          </a:p>
        </p:txBody>
      </p:sp>
    </p:spTree>
    <p:extLst>
      <p:ext uri="{BB962C8B-B14F-4D97-AF65-F5344CB8AC3E}">
        <p14:creationId xmlns:p14="http://schemas.microsoft.com/office/powerpoint/2010/main" val="1398738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Part 23.25 is not necessarily applicable, however, it specifies for maximum weight: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Sec. 23.25</a:t>
            </a: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Weight limits.</a:t>
            </a: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(a) Maximum weight. The maximum weight (the highest weight at which compliance with each applicable requirement of this part is shown) must be established so that it is--</a:t>
            </a: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(1) Not more than--</a:t>
            </a: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a:t>
            </a:r>
            <a:r>
              <a:rPr lang="en-US" sz="1800" i="1" dirty="0" err="1">
                <a:solidFill>
                  <a:srgbClr val="8EAADB"/>
                </a:solidFill>
                <a:effectLst/>
                <a:latin typeface="Arial" panose="020B0604020202020204" pitchFamily="34" charset="0"/>
                <a:ea typeface="Calibri" panose="020F0502020204030204" pitchFamily="34" charset="0"/>
                <a:cs typeface="Times New Roman" panose="02020603050405020304" pitchFamily="18" charset="0"/>
              </a:rPr>
              <a:t>i</a:t>
            </a: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 The highest weight selected by the applicant; </a:t>
            </a: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(ii) Except as provided in Sec. 23.473 for multiengine airplanes, the design maximum weight (the highest weight at which compliance with each applicable structural loading condition of this part is shown); or</a:t>
            </a: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(iii) The highest weight at which compliance with each applicable flight requirement of this part is shown; and</a:t>
            </a: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(2) Assuming a weight of 170 pounds for each occupant of each seat for normal category airplanes and 190 pounds (unless otherwise placarded) for utility and acrobatic category airplanes, not less than the weight with--</a:t>
            </a: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a:t>
            </a:r>
            <a:r>
              <a:rPr lang="en-US" sz="1800" i="1" dirty="0" err="1">
                <a:solidFill>
                  <a:srgbClr val="8EAADB"/>
                </a:solidFill>
                <a:effectLst/>
                <a:latin typeface="Arial" panose="020B0604020202020204" pitchFamily="34" charset="0"/>
                <a:ea typeface="Calibri" panose="020F0502020204030204" pitchFamily="34" charset="0"/>
                <a:cs typeface="Times New Roman" panose="02020603050405020304" pitchFamily="18" charset="0"/>
              </a:rPr>
              <a:t>i</a:t>
            </a: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 Each seat occupied, oil at full tank capacity, and at least enough fuel for one-half hour of operation at rated maximum continuous power; or</a:t>
            </a:r>
            <a:b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br>
            <a:r>
              <a:rPr lang="en-US" sz="1800" i="1" dirty="0">
                <a:solidFill>
                  <a:srgbClr val="8EAADB"/>
                </a:solidFill>
                <a:effectLst/>
                <a:latin typeface="Arial" panose="020B0604020202020204" pitchFamily="34" charset="0"/>
                <a:ea typeface="Calibri" panose="020F0502020204030204" pitchFamily="34" charset="0"/>
                <a:cs typeface="Times New Roman" panose="02020603050405020304" pitchFamily="18" charset="0"/>
              </a:rPr>
              <a:t>(ii) The required minimum crew, and fuel and oil to full tank capacity.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986AA5D-3C69-42A3-8356-3EFD0B898630}" type="slidenum">
              <a:rPr lang="en-US" smtClean="0"/>
              <a:t>13</a:t>
            </a:fld>
            <a:endParaRPr lang="en-US"/>
          </a:p>
        </p:txBody>
      </p:sp>
    </p:spTree>
    <p:extLst>
      <p:ext uri="{BB962C8B-B14F-4D97-AF65-F5344CB8AC3E}">
        <p14:creationId xmlns:p14="http://schemas.microsoft.com/office/powerpoint/2010/main" val="2478523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86AA5D-3C69-42A3-8356-3EFD0B898630}" type="slidenum">
              <a:rPr lang="en-US" smtClean="0"/>
              <a:t>17</a:t>
            </a:fld>
            <a:endParaRPr lang="en-US"/>
          </a:p>
        </p:txBody>
      </p:sp>
    </p:spTree>
    <p:extLst>
      <p:ext uri="{BB962C8B-B14F-4D97-AF65-F5344CB8AC3E}">
        <p14:creationId xmlns:p14="http://schemas.microsoft.com/office/powerpoint/2010/main" val="4162675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u="sng"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Changed Directional Stability, Example: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Quote from Wings for the World pg76 – C185 Directional Stability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“The most distinctive feature of the C-185 is the large dorsal fin which is needed for preventing rudder lock (from extreme angles of yaw in power on directional stability tests) in the floatplane. Since the tailwheel steering system had been perfected in the C180 landplane, we believed that the increasing </a:t>
            </a:r>
            <a:r>
              <a:rPr lang="en-US" sz="1200" dirty="0" err="1">
                <a:solidFill>
                  <a:srgbClr val="9CC2E5"/>
                </a:solidFill>
                <a:effectLst/>
                <a:latin typeface="Arial" panose="020B0604020202020204" pitchFamily="34" charset="0"/>
                <a:ea typeface="Calibri" panose="020F0502020204030204" pitchFamily="34" charset="0"/>
                <a:cs typeface="Times New Roman" panose="02020603050405020304" pitchFamily="18" charset="0"/>
              </a:rPr>
              <a:t>weathervaning</a:t>
            </a: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 tendencies due to the large dorsal fin could be controlled in long taxi runs in strong crosswinds in the C-185 landplane. This belief was confirmed, and, in fact, the same dorsal fin was adopted in the late model C-180 landplanes for commonality on the productions line.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The larger dorsal fin also made the pilot hold greater rudder deflection in cross-wind landing drift correction. This, of course, would cause the steering chains to hold the tailwheel in a misaligned position at touchdown, promoting a violent shimmy in some cases. Thus it was necessary to install a manual tailwheel lock as an anti swivel device. The locking lever, located on the cabin floor console, controlled a spring loaded locking lug on the tailwheel assembly. This device was used, as desired, before each landing. Typically, it was used independently for directional control in the early phase of the landing roll.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Bruce Barrett recalls: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 the agonies we went through making the camber lift 180-185 floatplanes comply with the contemporary hardline FAA requirements for (primarily) directional stability and control. The first 180J/A185F floatplanes had the big </a:t>
            </a:r>
            <a:r>
              <a:rPr lang="en-US" sz="1200" dirty="0" err="1">
                <a:solidFill>
                  <a:srgbClr val="9CC2E5"/>
                </a:solidFill>
                <a:effectLst/>
                <a:latin typeface="Arial" panose="020B0604020202020204" pitchFamily="34" charset="0"/>
                <a:ea typeface="Calibri" panose="020F0502020204030204" pitchFamily="34" charset="0"/>
                <a:cs typeface="Times New Roman" panose="02020603050405020304" pitchFamily="18" charset="0"/>
              </a:rPr>
              <a:t>dosal</a:t>
            </a: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 fin added to the 180, a ventral fin, and some rudder centering springs. This was not received well in the field and resulted in the author’s and Ted Moody’s trip north and Bill Bergman’s and my trip south to survey floatplane operational requirements. “I remember one belligerent pilot in the New Orleans area proclaiming his lack of need for “any kiddie car springs”. He was a real pilot! To confuse things further, the New Orleans </a:t>
            </a:r>
            <a:r>
              <a:rPr lang="en-US" sz="1200" dirty="0" err="1">
                <a:solidFill>
                  <a:srgbClr val="9CC2E5"/>
                </a:solidFill>
                <a:effectLst/>
                <a:latin typeface="Arial" panose="020B0604020202020204" pitchFamily="34" charset="0"/>
                <a:ea typeface="Calibri" panose="020F0502020204030204" pitchFamily="34" charset="0"/>
                <a:cs typeface="Times New Roman" panose="02020603050405020304" pitchFamily="18" charset="0"/>
              </a:rPr>
              <a:t>GADO</a:t>
            </a: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 misinterpreted the maximum demonstrated crosswind figure of 12 or 13 knots to be a limitation which severely limited the Louisiana operators. “As a result of all of the field antagonism and confusion, additional development was accomplished through a lengthy flight test program. Ultimately, the ventral fin addition was eliminated and a non linear spring was added to the rudder control circuit to provide adequate (FAA) centering in flight, but not overly penalizing water maneuvering through excessive pedal forces. Lots of things were tried and lots of hours flown. The final configuration was apparently accepted.”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9CC2E5"/>
                </a:solidFill>
                <a:effectLst/>
                <a:latin typeface="Arial" panose="020B0604020202020204" pitchFamily="34" charset="0"/>
                <a:ea typeface="Calibri" panose="020F0502020204030204" pitchFamily="34" charset="0"/>
                <a:cs typeface="Times New Roman" panose="02020603050405020304" pitchFamily="18" charset="0"/>
              </a:rPr>
              <a:t>A cargo pod was installed on the A185F floatplane prototype. However, one flight showed such marked deterioration on lateral and directional behavior that is was quickly removed and wasn’t offered.”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986AA5D-3C69-42A3-8356-3EFD0B898630}" type="slidenum">
              <a:rPr lang="en-US" smtClean="0"/>
              <a:t>19</a:t>
            </a:fld>
            <a:endParaRPr lang="en-US"/>
          </a:p>
        </p:txBody>
      </p:sp>
    </p:spTree>
    <p:extLst>
      <p:ext uri="{BB962C8B-B14F-4D97-AF65-F5344CB8AC3E}">
        <p14:creationId xmlns:p14="http://schemas.microsoft.com/office/powerpoint/2010/main" val="494410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BFBFBF"/>
                </a:solidFill>
                <a:effectLst/>
                <a:latin typeface="Arial" panose="020B0604020202020204" pitchFamily="34" charset="0"/>
                <a:ea typeface="Calibri" panose="020F0502020204030204" pitchFamily="34" charset="0"/>
                <a:cs typeface="Times New Roman" panose="02020603050405020304" pitchFamily="18" charset="0"/>
              </a:rPr>
              <a:t>example. In part, it says: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solidFill>
                  <a:srgbClr val="BFBFBF"/>
                </a:solidFill>
                <a:effectLst/>
                <a:latin typeface="Arial" panose="020B0604020202020204" pitchFamily="34" charset="0"/>
                <a:ea typeface="Calibri" panose="020F0502020204030204" pitchFamily="34" charset="0"/>
              </a:rPr>
              <a:t>“</a:t>
            </a:r>
            <a:r>
              <a:rPr lang="en-US" sz="1800" dirty="0">
                <a:solidFill>
                  <a:srgbClr val="808080"/>
                </a:solidFill>
                <a:effectLst/>
                <a:latin typeface="Times New Roman" panose="02020603050405020304" pitchFamily="18" charset="0"/>
                <a:ea typeface="Calibri" panose="020F0502020204030204" pitchFamily="34" charset="0"/>
              </a:rPr>
              <a:t>The installer’s evaluation of compatibility of modifications made to the aircraft had not included stall testing</a:t>
            </a:r>
            <a:r>
              <a:rPr lang="en-US" sz="1800" dirty="0">
                <a:solidFill>
                  <a:srgbClr val="BFBFBF"/>
                </a:solidFill>
                <a:effectLst/>
                <a:latin typeface="Times New Roman" panose="02020603050405020304" pitchFamily="18" charset="0"/>
                <a:ea typeface="Calibri" panose="020F0502020204030204" pitchFamily="34" charset="0"/>
              </a:rPr>
              <a:t>, and despite the aforementioned conditions,</a:t>
            </a:r>
            <a:r>
              <a:rPr lang="en-US" sz="1800" dirty="0">
                <a:solidFill>
                  <a:srgbClr val="808080"/>
                </a:solidFill>
                <a:effectLst/>
                <a:latin typeface="Times New Roman" panose="02020603050405020304" pitchFamily="18" charset="0"/>
                <a:ea typeface="Calibri" panose="020F0502020204030204" pitchFamily="34" charset="0"/>
              </a:rPr>
              <a:t> there was no requirement by the regulator for evidence that this had been accomplished.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lnSpc>
                <a:spcPct val="107000"/>
              </a:lnSpc>
              <a:spcBef>
                <a:spcPts val="0"/>
              </a:spcBef>
              <a:spcAft>
                <a:spcPts val="800"/>
              </a:spcAft>
            </a:pPr>
            <a:r>
              <a:rPr lang="en-US" sz="1800"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The combined aerodynamic effects of installing multiple </a:t>
            </a:r>
            <a:r>
              <a:rPr lang="en-US" sz="1800" dirty="0" err="1">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STCs</a:t>
            </a:r>
            <a:r>
              <a:rPr lang="en-US" sz="1800"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 onto a single aircraft are not typically tested by the </a:t>
            </a:r>
            <a:r>
              <a:rPr lang="en-US" sz="1800" dirty="0" err="1">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STC</a:t>
            </a:r>
            <a:r>
              <a:rPr lang="en-US" sz="1800"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 holder and were not known.6 Accordingly,</a:t>
            </a:r>
            <a:r>
              <a:rPr lang="en-US" sz="180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there was no performance data or procedural guidance for the owner or pilots of C-</a:t>
            </a:r>
            <a:r>
              <a:rPr lang="en-US" sz="1800" dirty="0" err="1">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FQGZ</a:t>
            </a:r>
            <a:r>
              <a:rPr lang="en-US" sz="180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for the combination of modifications on the aircraft.</a:t>
            </a:r>
            <a:r>
              <a:rPr lang="en-US" sz="1800"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 (page 10 of 19)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solidFill>
                  <a:srgbClr val="BFBFBF"/>
                </a:solidFill>
                <a:effectLst/>
                <a:latin typeface="Times New Roman" panose="02020603050405020304" pitchFamily="18" charset="0"/>
                <a:ea typeface="Calibri" panose="020F0502020204030204" pitchFamily="34" charset="0"/>
              </a:rPr>
              <a:t>“Following the crash of 2 light aircraft 8 in which it had determined that multiple </a:t>
            </a:r>
            <a:r>
              <a:rPr lang="en-US" sz="1800" dirty="0" err="1">
                <a:solidFill>
                  <a:srgbClr val="BFBFBF"/>
                </a:solidFill>
                <a:effectLst/>
                <a:latin typeface="Times New Roman" panose="02020603050405020304" pitchFamily="18" charset="0"/>
                <a:ea typeface="Calibri" panose="020F0502020204030204" pitchFamily="34" charset="0"/>
              </a:rPr>
              <a:t>STCs</a:t>
            </a:r>
            <a:r>
              <a:rPr lang="en-US" sz="1800" dirty="0">
                <a:solidFill>
                  <a:srgbClr val="BFBFBF"/>
                </a:solidFill>
                <a:effectLst/>
                <a:latin typeface="Times New Roman" panose="02020603050405020304" pitchFamily="18" charset="0"/>
                <a:ea typeface="Calibri" panose="020F0502020204030204" pitchFamily="34" charset="0"/>
              </a:rPr>
              <a:t> had been a factor, the National Transportation Safety Board (NTSB) issued a Safety Recommendation Letter9 which states: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dirty="0">
                <a:solidFill>
                  <a:srgbClr val="BFBFBF"/>
                </a:solidFill>
                <a:effectLst/>
                <a:latin typeface="Times New Roman" panose="02020603050405020304" pitchFamily="18" charset="0"/>
                <a:ea typeface="Calibri" panose="020F0502020204030204" pitchFamily="34" charset="0"/>
              </a:rPr>
              <a:t>The NTSB concludes that, </a:t>
            </a:r>
            <a:r>
              <a:rPr lang="en-US" sz="1800" dirty="0">
                <a:solidFill>
                  <a:srgbClr val="808080"/>
                </a:solidFill>
                <a:effectLst/>
                <a:latin typeface="Times New Roman" panose="02020603050405020304" pitchFamily="18" charset="0"/>
                <a:ea typeface="Calibri" panose="020F0502020204030204" pitchFamily="34" charset="0"/>
              </a:rPr>
              <a:t>without specific guidance and/or a checklist to help the installer determine the interrelationship between </a:t>
            </a:r>
            <a:r>
              <a:rPr lang="en-US" sz="1800" dirty="0" err="1">
                <a:solidFill>
                  <a:srgbClr val="808080"/>
                </a:solidFill>
                <a:effectLst/>
                <a:latin typeface="Times New Roman" panose="02020603050405020304" pitchFamily="18" charset="0"/>
                <a:ea typeface="Calibri" panose="020F0502020204030204" pitchFamily="34" charset="0"/>
              </a:rPr>
              <a:t>STCs</a:t>
            </a:r>
            <a:r>
              <a:rPr lang="en-US" sz="1800" dirty="0">
                <a:solidFill>
                  <a:srgbClr val="808080"/>
                </a:solidFill>
                <a:effectLst/>
                <a:latin typeface="Times New Roman" panose="02020603050405020304" pitchFamily="18" charset="0"/>
                <a:ea typeface="Calibri" panose="020F0502020204030204" pitchFamily="34" charset="0"/>
              </a:rPr>
              <a:t>, the installer may not be able to ensure that an appropriate evaluation is performed.</a:t>
            </a:r>
            <a:r>
              <a:rPr lang="en-US" sz="1800" dirty="0">
                <a:solidFill>
                  <a:srgbClr val="BFBFBF"/>
                </a:solidFill>
                <a:effectLst/>
                <a:latin typeface="Times New Roman" panose="02020603050405020304" pitchFamily="18" charset="0"/>
                <a:ea typeface="Calibri" panose="020F0502020204030204" pitchFamily="34" charset="0"/>
              </a:rPr>
              <a:t> As these accidents show, multiple </a:t>
            </a:r>
            <a:r>
              <a:rPr lang="en-US" sz="1800" dirty="0" err="1">
                <a:solidFill>
                  <a:srgbClr val="BFBFBF"/>
                </a:solidFill>
                <a:effectLst/>
                <a:latin typeface="Times New Roman" panose="02020603050405020304" pitchFamily="18" charset="0"/>
                <a:ea typeface="Calibri" panose="020F0502020204030204" pitchFamily="34" charset="0"/>
              </a:rPr>
              <a:t>STCs</a:t>
            </a:r>
            <a:r>
              <a:rPr lang="en-US" sz="1800" dirty="0">
                <a:solidFill>
                  <a:srgbClr val="BFBFBF"/>
                </a:solidFill>
                <a:effectLst/>
                <a:latin typeface="Times New Roman" panose="02020603050405020304" pitchFamily="18" charset="0"/>
                <a:ea typeface="Calibri" panose="020F0502020204030204" pitchFamily="34" charset="0"/>
              </a:rPr>
              <a:t> installed on an aircraft can adversely affect each other and, ultimately, the performance and structure of the aircraft if their interaction is not evaluated properly.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dirty="0">
                <a:solidFill>
                  <a:srgbClr val="BFBFBF"/>
                </a:solidFill>
                <a:effectLst/>
                <a:latin typeface="Times New Roman" panose="02020603050405020304" pitchFamily="18" charset="0"/>
                <a:ea typeface="Calibri" panose="020F0502020204030204" pitchFamily="34" charset="0"/>
              </a:rPr>
              <a:t>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dirty="0">
                <a:solidFill>
                  <a:srgbClr val="BFBFBF"/>
                </a:solidFill>
                <a:effectLst/>
                <a:latin typeface="Times New Roman" panose="02020603050405020304" pitchFamily="18" charset="0"/>
                <a:ea typeface="Calibri" panose="020F0502020204030204" pitchFamily="34" charset="0"/>
              </a:rPr>
              <a:t>And;</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i="1" dirty="0">
                <a:solidFill>
                  <a:srgbClr val="BFBFBF"/>
                </a:solidFill>
                <a:effectLst/>
                <a:latin typeface="Times New Roman" panose="02020603050405020304" pitchFamily="18" charset="0"/>
                <a:ea typeface="Calibri" panose="020F0502020204030204" pitchFamily="34" charset="0"/>
              </a:rPr>
              <a:t>Findings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i="1" dirty="0">
                <a:solidFill>
                  <a:srgbClr val="BFBFBF"/>
                </a:solidFill>
                <a:effectLst/>
                <a:latin typeface="Times New Roman" panose="02020603050405020304" pitchFamily="18" charset="0"/>
                <a:ea typeface="Calibri" panose="020F0502020204030204" pitchFamily="34" charset="0"/>
              </a:rPr>
              <a:t>Findings as to causes and contributing factors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930"/>
              </a:spcAft>
            </a:pPr>
            <a:r>
              <a:rPr lang="en-US" sz="1800" dirty="0">
                <a:solidFill>
                  <a:srgbClr val="BFBFBF"/>
                </a:solidFill>
                <a:effectLst/>
                <a:latin typeface="Times New Roman" panose="02020603050405020304" pitchFamily="18" charset="0"/>
                <a:ea typeface="Calibri" panose="020F0502020204030204" pitchFamily="34" charset="0"/>
              </a:rPr>
              <a:t>1. </a:t>
            </a:r>
            <a:r>
              <a:rPr lang="en-US" sz="1800" dirty="0">
                <a:solidFill>
                  <a:srgbClr val="808080"/>
                </a:solidFill>
                <a:effectLst/>
                <a:latin typeface="Times New Roman" panose="02020603050405020304" pitchFamily="18" charset="0"/>
                <a:ea typeface="Calibri" panose="020F0502020204030204" pitchFamily="34" charset="0"/>
              </a:rPr>
              <a:t>The aircraft had several approved modifications that resulted in undocumented performance and handling characteristics.</a:t>
            </a:r>
            <a:r>
              <a:rPr lang="en-US" sz="1800" dirty="0">
                <a:solidFill>
                  <a:srgbClr val="BFBFBF"/>
                </a:solidFill>
                <a:effectLst/>
                <a:latin typeface="Times New Roman" panose="02020603050405020304" pitchFamily="18" charset="0"/>
                <a:ea typeface="Calibri" panose="020F0502020204030204" pitchFamily="34" charset="0"/>
              </a:rPr>
              <a:t>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930"/>
              </a:spcAft>
            </a:pPr>
            <a:r>
              <a:rPr lang="en-US" sz="1800" dirty="0">
                <a:solidFill>
                  <a:srgbClr val="BFBFBF"/>
                </a:solidFill>
                <a:effectLst/>
                <a:latin typeface="Times New Roman" panose="02020603050405020304" pitchFamily="18" charset="0"/>
                <a:ea typeface="Calibri" panose="020F0502020204030204" pitchFamily="34" charset="0"/>
              </a:rPr>
              <a:t>2.</a:t>
            </a:r>
            <a:r>
              <a:rPr lang="en-US" sz="1800" dirty="0">
                <a:solidFill>
                  <a:srgbClr val="808080"/>
                </a:solidFill>
                <a:effectLst/>
                <a:latin typeface="Times New Roman" panose="02020603050405020304" pitchFamily="18" charset="0"/>
                <a:ea typeface="Calibri" panose="020F0502020204030204" pitchFamily="34" charset="0"/>
              </a:rPr>
              <a:t> The pilot’s expectation of the aircraft’s performance capabilities likely assumed a reduced stall speed that was based on unverified performance.</a:t>
            </a:r>
            <a:r>
              <a:rPr lang="en-US" sz="1800" dirty="0">
                <a:solidFill>
                  <a:srgbClr val="BFBFBF"/>
                </a:solidFill>
                <a:effectLst/>
                <a:latin typeface="Times New Roman" panose="02020603050405020304" pitchFamily="18" charset="0"/>
                <a:ea typeface="Calibri" panose="020F0502020204030204" pitchFamily="34" charset="0"/>
              </a:rPr>
              <a:t>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dirty="0">
                <a:solidFill>
                  <a:srgbClr val="BFBFBF"/>
                </a:solidFill>
                <a:effectLst/>
                <a:latin typeface="Times New Roman" panose="02020603050405020304" pitchFamily="18" charset="0"/>
                <a:ea typeface="Calibri" panose="020F0502020204030204" pitchFamily="34" charset="0"/>
              </a:rPr>
              <a:t>3. The aircraft experienced an accelerated aerodynamic stall while being flown at an altitude from which recovery was not possible before it collided with terrain.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dirty="0">
                <a:solidFill>
                  <a:srgbClr val="BFBFBF"/>
                </a:solidFill>
                <a:effectLst/>
                <a:latin typeface="Times New Roman" panose="02020603050405020304" pitchFamily="18" charset="0"/>
                <a:ea typeface="Calibri" panose="020F0502020204030204" pitchFamily="34" charset="0"/>
              </a:rPr>
              <a:t>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i="1" dirty="0">
                <a:solidFill>
                  <a:srgbClr val="BFBFBF"/>
                </a:solidFill>
                <a:effectLst/>
                <a:latin typeface="Times New Roman" panose="02020603050405020304" pitchFamily="18" charset="0"/>
                <a:ea typeface="Calibri" panose="020F0502020204030204" pitchFamily="34" charset="0"/>
              </a:rPr>
              <a:t>Findings as to risk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930"/>
              </a:spcAft>
            </a:pPr>
            <a:r>
              <a:rPr lang="en-US" sz="1800" dirty="0">
                <a:solidFill>
                  <a:srgbClr val="BFBFBF"/>
                </a:solidFill>
                <a:effectLst/>
                <a:latin typeface="Times New Roman" panose="02020603050405020304" pitchFamily="18" charset="0"/>
                <a:ea typeface="Calibri" panose="020F0502020204030204" pitchFamily="34" charset="0"/>
              </a:rPr>
              <a:t>1. If multiple supplemental type certificates are installed without adequate guidance on how to evaluate and document the effects on aircraft handling and performance, there is an increased risk of accidents due to unknown aircraft performance.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dirty="0">
                <a:solidFill>
                  <a:srgbClr val="BFBFBF"/>
                </a:solidFill>
                <a:effectLst/>
                <a:latin typeface="Times New Roman" panose="02020603050405020304" pitchFamily="18" charset="0"/>
                <a:ea typeface="Calibri" panose="020F0502020204030204" pitchFamily="34" charset="0"/>
              </a:rPr>
              <a:t>2.</a:t>
            </a:r>
            <a:r>
              <a:rPr lang="en-US" sz="1800" dirty="0">
                <a:solidFill>
                  <a:srgbClr val="808080"/>
                </a:solidFill>
                <a:effectLst/>
                <a:latin typeface="Times New Roman" panose="02020603050405020304" pitchFamily="18" charset="0"/>
                <a:ea typeface="Calibri" panose="020F0502020204030204" pitchFamily="34" charset="0"/>
              </a:rPr>
              <a:t> If advanced stall warning systems, such as </a:t>
            </a:r>
            <a:r>
              <a:rPr lang="en-US" sz="1800" b="1" dirty="0">
                <a:solidFill>
                  <a:srgbClr val="808080"/>
                </a:solidFill>
                <a:effectLst/>
                <a:latin typeface="Times New Roman" panose="02020603050405020304" pitchFamily="18" charset="0"/>
                <a:ea typeface="Calibri" panose="020F0502020204030204" pitchFamily="34" charset="0"/>
              </a:rPr>
              <a:t>angle-of-attack indicators</a:t>
            </a:r>
            <a:r>
              <a:rPr lang="en-US" sz="1800" dirty="0">
                <a:solidFill>
                  <a:srgbClr val="808080"/>
                </a:solidFill>
                <a:effectLst/>
                <a:latin typeface="Times New Roman" panose="02020603050405020304" pitchFamily="18" charset="0"/>
                <a:ea typeface="Calibri" panose="020F0502020204030204" pitchFamily="34" charset="0"/>
              </a:rPr>
              <a:t>, are not incorporated on aircraft, there is an increased risk of stall accidents.</a:t>
            </a:r>
            <a:r>
              <a:rPr lang="en-US" sz="1800" dirty="0">
                <a:solidFill>
                  <a:srgbClr val="BFBFBF"/>
                </a:solidFill>
                <a:effectLst/>
                <a:latin typeface="Times New Roman" panose="02020603050405020304" pitchFamily="18" charset="0"/>
                <a:ea typeface="Calibri" panose="020F0502020204030204" pitchFamily="34" charset="0"/>
              </a:rPr>
              <a:t> “ (page 16 of 19)</a:t>
            </a:r>
            <a:endParaRPr lang="en-US" sz="1800" dirty="0">
              <a:solidFill>
                <a:srgbClr val="000000"/>
              </a:solidFill>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986AA5D-3C69-42A3-8356-3EFD0B898630}" type="slidenum">
              <a:rPr lang="en-US" smtClean="0"/>
              <a:t>24</a:t>
            </a:fld>
            <a:endParaRPr lang="en-US"/>
          </a:p>
        </p:txBody>
      </p:sp>
    </p:spTree>
    <p:extLst>
      <p:ext uri="{BB962C8B-B14F-4D97-AF65-F5344CB8AC3E}">
        <p14:creationId xmlns:p14="http://schemas.microsoft.com/office/powerpoint/2010/main" val="2491901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BFBFBF"/>
                </a:solidFill>
                <a:effectLst/>
                <a:latin typeface="Arial" panose="020B0604020202020204" pitchFamily="34" charset="0"/>
                <a:ea typeface="Calibri" panose="020F0502020204030204" pitchFamily="34" charset="0"/>
                <a:cs typeface="Times New Roman" panose="02020603050405020304" pitchFamily="18" charset="0"/>
              </a:rPr>
              <a:t>Report A16Q0119, Loss of Control and Collision with Terrain, Cessna U206F C-</a:t>
            </a:r>
            <a:r>
              <a:rPr lang="en-US" sz="1800" dirty="0" err="1">
                <a:solidFill>
                  <a:srgbClr val="BFBFBF"/>
                </a:solidFill>
                <a:effectLst/>
                <a:latin typeface="Arial" panose="020B0604020202020204" pitchFamily="34" charset="0"/>
                <a:ea typeface="Calibri" panose="020F0502020204030204" pitchFamily="34" charset="0"/>
                <a:cs typeface="Times New Roman" panose="02020603050405020304" pitchFamily="18" charset="0"/>
              </a:rPr>
              <a:t>FWBQ</a:t>
            </a:r>
            <a:r>
              <a:rPr lang="en-US" sz="1800" dirty="0">
                <a:solidFill>
                  <a:srgbClr val="BFBFBF"/>
                </a:solidFill>
                <a:effectLst/>
                <a:latin typeface="Arial" panose="020B0604020202020204" pitchFamily="34" charset="0"/>
                <a:ea typeface="Calibri" panose="020F0502020204030204" pitchFamily="34" charset="0"/>
                <a:cs typeface="Times New Roman" panose="02020603050405020304" pitchFamily="18" charset="0"/>
              </a:rPr>
              <a:t>, in Quebec, September 2016 is another example. In part, it says: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 Aircraft modifications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1.6.8.1 General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The occurrence aircraft, built in 1975, included several modifications approved by supplemental type certificates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Some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involve modifications to flight characteristics that can sometimes change the aircraft’s operating limits. These new limits are added to the flight manual as supplemental aircraft flight manuals. The following subsections describe the various modifications made to the aircraft.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1.6.8.2 Modifications made to the aircraft in 1996 while it was registered in the United States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The aircraft had 4 modifications made while it was registered in the United States: a Horton Inc. short takeoff and landing (STOL) conversion kit;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Wipaire</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 wing extensions; a Teledyne Continental 300 hp engine and a McCauley 3-blade propeller; and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Wipaire</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 4000A floats.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1.6.8.2.1 Horton short takeoff and landing conversion kit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In 1996, the occurrence aircraft was modified with a Horton STOL conversion kit in accordance with an approved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The conversion kit had been authorized by Horton Inc. for installation on the aircraft.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This modification is intended to improve aircraft takeoff and landing performance by combining improved low-speed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manoeuvrability</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and lower aerodynamic stall speeds. The components of the Horton STOL conversion kit that were installed on the aircraft included wing foil modifications that increased the leading edge profiles (to modify their aerodynamic profile), stall fences, and conical cambered wing tips.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1.6.8.2.2 </a:t>
            </a:r>
            <a:r>
              <a:rPr lang="en-US" sz="1800" i="1"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Wipaire</a:t>
            </a: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 wing extensions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Wing extensions manufactured by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Wipaire</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 were installed on the aircraft in December 1996 under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SA914NE. This modification extended each wing tip by 18 inches to increase the aircraft’s rate of climb and stability while reducing its stalling speed and its takeoff and landing distances.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1.6.8.2.3 Teledyne Continental 300-hp engine and McCauley 3-blade propeller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A Teledyne Continental IO-550-F 300-hp engine and a McCauley 3-blade propeller were installed on the aircraft under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SA1482GL to increase performance and attenuate sound levels.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1.6.8.2.4 </a:t>
            </a:r>
            <a:r>
              <a:rPr lang="en-US" sz="1800" i="1"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Wipaire</a:t>
            </a: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 4000A floats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Wipaire</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 4000A floats were installed in accordance with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SA1483GL, such that the takeoff weight was increased to 3800 pounds. The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Wipaire</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supplement contains, among other things, new normal procedures, emergency procedures, and new speed limits, including a never exceed speed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Vne</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reduced to 158 knots. The supplement also states that the performance tables in the flight manual apply to this amphibious configuration.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1.6.8.3 Modifications made to the aircraft in 2011 when it was imported into Canada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The aircraft had 2 modifications made when it was imported into Canada: a Sierra Industries STOL conversion kit and Micro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AeroDynamics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 vortex generators.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1.6.8.3.1 Sierra Industries short takeoff and landing conversion kit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This kit is also known as a Robertson STOL kit.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The aircraft was modified in 2011 by installing a flap–aileron interconnect under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SA1513WE. This system allows a certain amount of downward aileron deflection when the flaps are deployed. The increased wing camber obtained by lowering the flaps increases lift under the wingtips. This modification is part of a STOL conversion kit made by Sierra Industries that normally includes increased wing foil leading edge profiles, stall fences, and a flap–aileron interconnect. However, similar stall fences and increased wing foil leading edge profiles had previously been installed on the aircraft in 1996 with the Horton conversion kit. As a result, only the Sierra flap–aileron interconnect taken from another aircraft was installed on the occurrence aircraft.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Installing the Sierra conversion kit requires disassembling the Horton kit components, then installing all of the Sierra kit components. However, only a partial installation was performed: the Horton kit components remained on the aircraft, and only the components of the Sierra Industries flap–aileron interconnect were installed on the aircraft.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The aircraft technical records do not indicate that the Sierra conversion kit was only partially installed; they suggest that a full installation was done.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1.6.8.3.2 Micro </a:t>
            </a:r>
            <a:r>
              <a:rPr lang="en-US" sz="1800" i="1"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AeroDynamics</a:t>
            </a: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 vortex generators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Vortex generators manufactured by Micro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AeroDynamics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 were installed on the wings, horizontal stabilizers, and fin under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SA00887SE. Vortex generators are intended to improve control at low airspeeds and high angles of attack by controlling airflow over the wings, horizontal stabilizers, and fin.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1.6.9 Multiple modifications or multiple supplemental type certificates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The initial approval for each modification made under an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is based on an evaluation for a standard certified aircraft with no modifications other than those stipulated in the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Regulators approve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after testing a certified aircraft without any other modifications. Consequently, most TC and FAA-issued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include a compatibility statement which states, in part: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Conditions: Prior to incorporating this modification, the installer shall establish that the interrelationship between this change and any other modification(s) incorporated will not adversely affect the airworthiness of the modified product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In addition to this statement, TC issued Airworthiness Notice B045, </a:t>
            </a: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Compatibility of Multiple Modifications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 1998, reminding owners, operators, and maintenance personnel that they must ensure that modifications will not affect the airworthiness of the modified product and that a new flight manual supplement may be required with the installation to prescribe the operating envelope.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holders do not typically test the aerodynamic interactions of multiple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on a single aircraft. The aerodynamic interactions on the occurrence aircraft were not known. For example, the pilot of the occurrence aircraft did not have access to any performance data or operating guidelines regarding the combined modifications made to the aircraft.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Some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give specific speed restrictions. However, the combination of installed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makes it difficult for pilots to identify the aircraft’s actual speed limits. For example, the aircraft’s pre-modification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Vne</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was 182 knots: the wing extension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SA914NE) reduced the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Vne</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to 165 knots, and the floats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SA1483GL) reduced it again to 158 knots. The stall characteristics of these modifications are unknown, as they have not been adequately evaluated in combination and such an evaluation has not been documented.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1.6.9.1 Transportation Safety Board of Canada safety concern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Further to its investigation of the October 2013 aerodynamic stall and collision with terrain of a Cessna A185E,34 the Transportation Safety Board of Canada (TSB) noted that TC currently requires the installer to evaluate all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combinations and determine whether the combination of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maintains the aircraft’s airworthiness. However, there are no regulatory guidelines to determine the scope or extent of this evaluation or the manner in which it must be performed and documented.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Most light aircraft in Canada, including commercially operated light aircraft, are maintained by smaller approved maintenance organizations with limited capability for aerodynamic testing or engineering evaluations. As a result, the certification for compatibility and interaction between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is often made after only limited evaluation.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In conclusion, the Board issued the following safety concern: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The Board is concerned that, if multiple </a:t>
            </a:r>
            <a:r>
              <a:rPr lang="en-US" sz="1800" dirty="0" err="1">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 are installed without adequate guidance on how to evaluate and document the effects on aircraft handling, pilots may lose control of the aircraft due to unknown aircraft performance.</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1.6.9.2 National Transportation Safety Board recommendations concerning multiple supplemental type certificates on aircraft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Following the crash of 2 light aircraft in which it was determined that multiple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had been a factor, the U.S. National Transportation Safety Board (NTSB) issued a Safety Recommendation Letter stating the following: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The NTSB concludes that, without specific guidance and/or a checklist to help the installer determine the interrelationship between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the installer may not be able to ensure that an appropriate evaluation is performed. As these accidents show, multiple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installed on an aircraft can adversely affect each other and, ultimately, the performance and structure of the aircraft if their interaction is not evaluated properly. Therefore, the NTSB recommends that the FAA develop specific guidance and/or a checklist to help installers performing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modifications determine the compatibility and interaction between a new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and any previously installed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on the aircraft to ensure that the new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will not adversely affect the aircraft’s structural strength, performance, or flight characteristics. If the guidance and/or checklist indicate any adverse effects between the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additional testing and/or an engineering evaluation should be performed before installing the new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NTSB Recommendation A-12-022 states in part that: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[The FAA should] instruct installers to document […] how the installer determined the compatibility and interaction between the new supplemental type certificate (</a:t>
            </a:r>
            <a:r>
              <a:rPr lang="en-US" sz="1800" dirty="0" err="1">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 and previously installed </a:t>
            </a:r>
            <a:r>
              <a:rPr lang="en-US" sz="1800" dirty="0" err="1">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STCs</a:t>
            </a:r>
            <a:r>
              <a:rPr lang="en-US" sz="1800" dirty="0">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 on the aircraft to show that the new </a:t>
            </a:r>
            <a:r>
              <a:rPr lang="en-US" sz="1800" dirty="0" err="1">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808080"/>
                </a:solidFill>
                <a:effectLst/>
                <a:latin typeface="Book Antiqua" panose="02040602050305030304" pitchFamily="18" charset="0"/>
                <a:ea typeface="Calibri" panose="020F0502020204030204" pitchFamily="34" charset="0"/>
                <a:cs typeface="Book Antiqua" panose="02040602050305030304" pitchFamily="18" charset="0"/>
              </a:rPr>
              <a:t> will not adversely affect the aircraft’s structural strength, performance, or flight characteristics.</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In turn, the FAA responded that it was “developing policy and guidance to address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compatibility concerns that include proposed actions for the installer, the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applicant, the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approval holder and the FAA (both engineering and airworthiness inspectors).”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Furthermore, the FAA stated that its Aviation Rulemaking Committee was “considering recommendations for possible regulatory changes to implement more effective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compatibility assessment procedures.”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On 09 December 2016, the FAA published Advisory Circular 20-188 to provide guidance to aircraft owners and </a:t>
            </a:r>
            <a:r>
              <a:rPr lang="en-US" sz="1800" dirty="0" err="1">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STC</a:t>
            </a:r>
            <a:r>
              <a:rPr lang="en-US" sz="1800" dirty="0">
                <a:solidFill>
                  <a:srgbClr val="BFBFBF"/>
                </a:solidFill>
                <a:effectLst/>
                <a:latin typeface="Book Antiqua" panose="02040602050305030304" pitchFamily="18" charset="0"/>
                <a:ea typeface="Calibri" panose="020F0502020204030204" pitchFamily="34" charset="0"/>
                <a:cs typeface="Book Antiqua" panose="02040602050305030304" pitchFamily="18" charset="0"/>
              </a:rPr>
              <a:t> installers on determining the compatibility of changes to type design installed on aircraft. The advisory circular lists potentially non-compatible installations, guidelines for owners and operators, and the installer’s responsibilities. It also indicates how to resolve conflicts between non-compatible installations.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solidFill>
                  <a:srgbClr val="BFBFBF"/>
                </a:solidFill>
                <a:effectLst/>
                <a:latin typeface="Times New Roman" panose="02020603050405020304" pitchFamily="18" charset="0"/>
                <a:ea typeface="Calibri" panose="020F0502020204030204" pitchFamily="34" charset="0"/>
              </a:rPr>
              <a:t>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dirty="0">
                <a:solidFill>
                  <a:srgbClr val="BFBFBF"/>
                </a:solidFill>
                <a:effectLst/>
                <a:latin typeface="Times New Roman" panose="02020603050405020304" pitchFamily="18" charset="0"/>
                <a:ea typeface="Calibri" panose="020F0502020204030204" pitchFamily="34" charset="0"/>
              </a:rPr>
              <a:t>A review of the aircraft’s technical records did not indicate that the installed modifications had undergone a compatibility assessment by the installer. Despite the above-mentioned conditions, TC does not require proof that this assessment has been done.</a:t>
            </a:r>
            <a:endParaRPr lang="en-US" sz="1800" dirty="0">
              <a:solidFill>
                <a:srgbClr val="000000"/>
              </a:solidFill>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986AA5D-3C69-42A3-8356-3EFD0B898630}" type="slidenum">
              <a:rPr lang="en-US" smtClean="0"/>
              <a:t>25</a:t>
            </a:fld>
            <a:endParaRPr lang="en-US"/>
          </a:p>
        </p:txBody>
      </p:sp>
    </p:spTree>
    <p:extLst>
      <p:ext uri="{BB962C8B-B14F-4D97-AF65-F5344CB8AC3E}">
        <p14:creationId xmlns:p14="http://schemas.microsoft.com/office/powerpoint/2010/main" val="2866499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205160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8A92E-5FF9-8143-81B3-CCB531513398}"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84540649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5BA285-9698-1B45-8319-D90A8C63F150}"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67740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D8A92E-5FF9-8143-81B3-CCB531513398}"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15415140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D8A92E-5FF9-8143-81B3-CCB531513398}" type="datetimeFigureOut">
              <a:rPr lang="en-US" smtClean="0"/>
              <a:t>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92411759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smtClean="0"/>
              <a:t>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70970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EFCFC6A-9AE6-404D-9FDD-168B477B9C90}" type="datetimeFigureOut">
              <a:rPr lang="en-US" smtClean="0"/>
              <a:t>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295224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D8A92E-5FF9-8143-81B3-CCB531513398}"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54250443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A7B589-FD4B-7E46-869A-CBADC5FC564E}"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256872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D8A92E-5FF9-8143-81B3-CCB531513398}"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16420191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D8A92E-5FF9-8143-81B3-CCB531513398}"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16848266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D8A92E-5FF9-8143-81B3-CCB531513398}"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147167006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D8A92E-5FF9-8143-81B3-CCB531513398}"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52656871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CD8A92E-5FF9-8143-81B3-CCB531513398}" type="datetimeFigureOut">
              <a:rPr lang="en-US" smtClean="0"/>
              <a:t>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72471654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CD8A92E-5FF9-8143-81B3-CCB531513398}" type="datetimeFigureOut">
              <a:rPr lang="en-US" smtClean="0"/>
              <a:t>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11465169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8A92E-5FF9-8143-81B3-CCB531513398}"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18989894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8A92E-5FF9-8143-81B3-CCB531513398}"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65816413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CD8A92E-5FF9-8143-81B3-CCB531513398}" type="datetimeFigureOut">
              <a:rPr lang="en-US" smtClean="0"/>
              <a:t>9/11/2024</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6797796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5E62-BEEF-4927-8F47-FCE5A32F70CE}"/>
              </a:ext>
            </a:extLst>
          </p:cNvPr>
          <p:cNvSpPr>
            <a:spLocks noGrp="1"/>
          </p:cNvSpPr>
          <p:nvPr>
            <p:ph type="ctrTitle"/>
          </p:nvPr>
        </p:nvSpPr>
        <p:spPr/>
        <p:txBody>
          <a:bodyPr>
            <a:normAutofit/>
          </a:bodyPr>
          <a:lstStyle/>
          <a:p>
            <a:r>
              <a:rPr lang="en-US" sz="6000" b="1" dirty="0" err="1">
                <a:solidFill>
                  <a:schemeClr val="accent1">
                    <a:lumMod val="75000"/>
                  </a:schemeClr>
                </a:solidFill>
              </a:rPr>
              <a:t>Frankenplanes</a:t>
            </a:r>
            <a:endParaRPr lang="en-US" sz="6000" b="1" dirty="0">
              <a:solidFill>
                <a:schemeClr val="accent1">
                  <a:lumMod val="75000"/>
                </a:schemeClr>
              </a:solidFill>
            </a:endParaRPr>
          </a:p>
        </p:txBody>
      </p:sp>
      <p:sp>
        <p:nvSpPr>
          <p:cNvPr id="3" name="Subtitle 2">
            <a:extLst>
              <a:ext uri="{FF2B5EF4-FFF2-40B4-BE49-F238E27FC236}">
                <a16:creationId xmlns:a16="http://schemas.microsoft.com/office/drawing/2014/main" id="{8B9057BA-29E6-4715-A4AC-9A67A5586569}"/>
              </a:ext>
            </a:extLst>
          </p:cNvPr>
          <p:cNvSpPr>
            <a:spLocks noGrp="1"/>
          </p:cNvSpPr>
          <p:nvPr>
            <p:ph type="subTitle" idx="1"/>
          </p:nvPr>
        </p:nvSpPr>
        <p:spPr/>
        <p:txBody>
          <a:bodyPr>
            <a:normAutofit/>
          </a:bodyPr>
          <a:lstStyle/>
          <a:p>
            <a:r>
              <a:rPr lang="en-US" sz="2800" b="1" dirty="0" err="1">
                <a:solidFill>
                  <a:schemeClr val="tx1"/>
                </a:solidFill>
              </a:rPr>
              <a:t>AME</a:t>
            </a:r>
            <a:r>
              <a:rPr lang="en-US" sz="2800" b="1" dirty="0">
                <a:solidFill>
                  <a:schemeClr val="tx1"/>
                </a:solidFill>
              </a:rPr>
              <a:t> CONFERENCE presentation</a:t>
            </a:r>
          </a:p>
          <a:p>
            <a:r>
              <a:rPr lang="en-US" sz="2800" b="1" dirty="0">
                <a:solidFill>
                  <a:schemeClr val="tx1"/>
                </a:solidFill>
              </a:rPr>
              <a:t>Multi mod aircraft</a:t>
            </a:r>
          </a:p>
        </p:txBody>
      </p:sp>
    </p:spTree>
    <p:extLst>
      <p:ext uri="{BB962C8B-B14F-4D97-AF65-F5344CB8AC3E}">
        <p14:creationId xmlns:p14="http://schemas.microsoft.com/office/powerpoint/2010/main" val="233243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8C6389-4BE8-4311-A13D-174B3B480E42}"/>
              </a:ext>
            </a:extLst>
          </p:cNvPr>
          <p:cNvPicPr>
            <a:picLocks noChangeAspect="1"/>
          </p:cNvPicPr>
          <p:nvPr/>
        </p:nvPicPr>
        <p:blipFill>
          <a:blip r:embed="rId2"/>
          <a:stretch>
            <a:fillRect/>
          </a:stretch>
        </p:blipFill>
        <p:spPr>
          <a:xfrm>
            <a:off x="2393637" y="1244374"/>
            <a:ext cx="7404100" cy="1625600"/>
          </a:xfrm>
          <a:prstGeom prst="rect">
            <a:avLst/>
          </a:prstGeom>
        </p:spPr>
      </p:pic>
      <p:sp>
        <p:nvSpPr>
          <p:cNvPr id="2" name="Title 1">
            <a:extLst>
              <a:ext uri="{FF2B5EF4-FFF2-40B4-BE49-F238E27FC236}">
                <a16:creationId xmlns:a16="http://schemas.microsoft.com/office/drawing/2014/main" id="{92CCF7C0-26B0-49CC-AD37-1440E649293B}"/>
              </a:ext>
            </a:extLst>
          </p:cNvPr>
          <p:cNvSpPr>
            <a:spLocks noGrp="1"/>
          </p:cNvSpPr>
          <p:nvPr>
            <p:ph type="title"/>
          </p:nvPr>
        </p:nvSpPr>
        <p:spPr>
          <a:xfrm>
            <a:off x="913775" y="385011"/>
            <a:ext cx="10364451" cy="1287379"/>
          </a:xfrm>
        </p:spPr>
        <p:txBody>
          <a:bodyPr/>
          <a:lstStyle/>
          <a:p>
            <a:pPr algn="l"/>
            <a:r>
              <a:rPr lang="en-US"/>
              <a:t>On every STC certificate we read…..</a:t>
            </a:r>
          </a:p>
        </p:txBody>
      </p:sp>
      <p:sp>
        <p:nvSpPr>
          <p:cNvPr id="3" name="Content Placeholder 2">
            <a:extLst>
              <a:ext uri="{FF2B5EF4-FFF2-40B4-BE49-F238E27FC236}">
                <a16:creationId xmlns:a16="http://schemas.microsoft.com/office/drawing/2014/main" id="{B4326289-41FE-4853-BC69-FDE5FF12779C}"/>
              </a:ext>
            </a:extLst>
          </p:cNvPr>
          <p:cNvSpPr>
            <a:spLocks noGrp="1"/>
          </p:cNvSpPr>
          <p:nvPr>
            <p:ph sz="quarter" idx="13"/>
          </p:nvPr>
        </p:nvSpPr>
        <p:spPr>
          <a:xfrm>
            <a:off x="913774" y="2869974"/>
            <a:ext cx="10363826" cy="3157847"/>
          </a:xfrm>
        </p:spPr>
        <p:txBody>
          <a:bodyPr>
            <a:normAutofit/>
          </a:bodyPr>
          <a:lstStyle/>
          <a:p>
            <a:r>
              <a:rPr lang="en-US" sz="2400" cap="none">
                <a:solidFill>
                  <a:schemeClr val="bg1">
                    <a:lumMod val="65000"/>
                  </a:schemeClr>
                </a:solidFill>
                <a:effectLst/>
                <a:latin typeface="Arial" panose="020B0604020202020204" pitchFamily="34" charset="0"/>
                <a:ea typeface="Calibri" panose="020F0502020204030204" pitchFamily="34" charset="0"/>
              </a:rPr>
              <a:t>“</a:t>
            </a:r>
            <a:r>
              <a:rPr lang="en-US" sz="2400" b="1" cap="none">
                <a:solidFill>
                  <a:schemeClr val="bg1">
                    <a:lumMod val="65000"/>
                  </a:schemeClr>
                </a:solidFill>
                <a:effectLst/>
                <a:latin typeface="Arial" panose="020B0604020202020204" pitchFamily="34" charset="0"/>
                <a:ea typeface="Calibri" panose="020F0502020204030204" pitchFamily="34" charset="0"/>
              </a:rPr>
              <a:t>Conditions</a:t>
            </a:r>
            <a:r>
              <a:rPr lang="en-US" sz="2400" cap="none">
                <a:solidFill>
                  <a:schemeClr val="bg1">
                    <a:lumMod val="65000"/>
                  </a:schemeClr>
                </a:solidFill>
                <a:effectLst/>
                <a:latin typeface="Arial" panose="020B0604020202020204" pitchFamily="34" charset="0"/>
                <a:ea typeface="Calibri" panose="020F0502020204030204" pitchFamily="34" charset="0"/>
              </a:rPr>
              <a:t>: this approval is only applicable to the type/model of aeronautical product specified therein. </a:t>
            </a:r>
            <a:r>
              <a:rPr lang="en-US" sz="2400" cap="none">
                <a:effectLst/>
                <a:latin typeface="Arial" panose="020B0604020202020204" pitchFamily="34" charset="0"/>
                <a:ea typeface="Calibri" panose="020F0502020204030204" pitchFamily="34" charset="0"/>
              </a:rPr>
              <a:t>Prior to incorporating this modification, the installer shall establish that the interrelationship between this change and any other modification(s) incorporated </a:t>
            </a:r>
            <a:r>
              <a:rPr lang="en-US" sz="2400" b="1" cap="none">
                <a:effectLst/>
                <a:latin typeface="Arial" panose="020B0604020202020204" pitchFamily="34" charset="0"/>
                <a:ea typeface="Calibri" panose="020F0502020204030204" pitchFamily="34" charset="0"/>
              </a:rPr>
              <a:t>will not </a:t>
            </a:r>
            <a:r>
              <a:rPr lang="en-US" sz="2400" cap="none">
                <a:effectLst/>
                <a:latin typeface="Arial" panose="020B0604020202020204" pitchFamily="34" charset="0"/>
                <a:ea typeface="Calibri" panose="020F0502020204030204" pitchFamily="34" charset="0"/>
              </a:rPr>
              <a:t>adversely affect the airworthiness of the modified product”</a:t>
            </a:r>
            <a:endParaRPr lang="en-US" sz="2400" cap="none"/>
          </a:p>
          <a:p>
            <a:endParaRPr lang="en-US"/>
          </a:p>
        </p:txBody>
      </p:sp>
    </p:spTree>
    <p:extLst>
      <p:ext uri="{BB962C8B-B14F-4D97-AF65-F5344CB8AC3E}">
        <p14:creationId xmlns:p14="http://schemas.microsoft.com/office/powerpoint/2010/main" val="1370034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F68B1-B8A7-4B60-8602-26DB83D894A1}"/>
              </a:ext>
            </a:extLst>
          </p:cNvPr>
          <p:cNvSpPr>
            <a:spLocks noGrp="1"/>
          </p:cNvSpPr>
          <p:nvPr>
            <p:ph type="title"/>
          </p:nvPr>
        </p:nvSpPr>
        <p:spPr/>
        <p:txBody>
          <a:bodyPr/>
          <a:lstStyle/>
          <a:p>
            <a:r>
              <a:rPr lang="en-US" sz="3600" dirty="0">
                <a:effectLst/>
                <a:latin typeface="Calibri" panose="020F0502020204030204" pitchFamily="34" charset="0"/>
                <a:ea typeface="Calibri" panose="020F0502020204030204" pitchFamily="34" charset="0"/>
                <a:cs typeface="Times New Roman" panose="02020603050405020304" pitchFamily="18" charset="0"/>
              </a:rPr>
              <a:t>The Scope of what we’ll be discussing:</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76F54ECF-F406-42B6-903C-E9585B3C2304}"/>
              </a:ext>
            </a:extLst>
          </p:cNvPr>
          <p:cNvSpPr>
            <a:spLocks noGrp="1"/>
          </p:cNvSpPr>
          <p:nvPr>
            <p:ph sz="quarter" idx="13"/>
          </p:nvPr>
        </p:nvSpPr>
        <p:spPr/>
        <p:txBody>
          <a:bodyPr/>
          <a:lstStyle/>
          <a:p>
            <a:r>
              <a:rPr lang="en-US" sz="2000" cap="none" dirty="0">
                <a:effectLst/>
                <a:latin typeface="Calibri" panose="020F0502020204030204" pitchFamily="34" charset="0"/>
                <a:ea typeface="Calibri" panose="020F0502020204030204" pitchFamily="34" charset="0"/>
                <a:cs typeface="Times New Roman" panose="02020603050405020304" pitchFamily="18" charset="0"/>
              </a:rPr>
              <a:t>In this presentation, we’ll be reviewing a number of factors which become more important when multiple modifications are accomplished on an aircraft. </a:t>
            </a:r>
          </a:p>
          <a:p>
            <a:r>
              <a:rPr lang="en-US" sz="2000" cap="none" dirty="0">
                <a:effectLst/>
                <a:latin typeface="Calibri" panose="020F0502020204030204" pitchFamily="34" charset="0"/>
                <a:ea typeface="Calibri" panose="020F0502020204030204" pitchFamily="34" charset="0"/>
                <a:cs typeface="Times New Roman" panose="02020603050405020304" pitchFamily="18" charset="0"/>
              </a:rPr>
              <a:t>The main theme for this presentation will be general aviation airplanes, and in particular Cessna floatplanes and amphibians, though the discussion of the effects of multiple modifications can be appropriate for any class of aircraft. </a:t>
            </a:r>
          </a:p>
          <a:p>
            <a:endParaRPr lang="en-US" dirty="0"/>
          </a:p>
        </p:txBody>
      </p:sp>
      <p:sp>
        <p:nvSpPr>
          <p:cNvPr id="5" name="TextBox 4">
            <a:extLst>
              <a:ext uri="{FF2B5EF4-FFF2-40B4-BE49-F238E27FC236}">
                <a16:creationId xmlns:a16="http://schemas.microsoft.com/office/drawing/2014/main" id="{19C091FE-A417-4080-AEBE-83FAA4E6B684}"/>
              </a:ext>
            </a:extLst>
          </p:cNvPr>
          <p:cNvSpPr txBox="1"/>
          <p:nvPr/>
        </p:nvSpPr>
        <p:spPr>
          <a:xfrm>
            <a:off x="3046997" y="2006367"/>
            <a:ext cx="6093994" cy="375552"/>
          </a:xfrm>
          <a:prstGeom prst="rect">
            <a:avLst/>
          </a:prstGeom>
          <a:noFill/>
        </p:spPr>
        <p:txBody>
          <a:bodyPr wrap="square">
            <a:spAutoFit/>
          </a:bodyPr>
          <a:lstStyle/>
          <a:p>
            <a:pPr marL="0" marR="0">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179293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E77CD-A865-498A-8F28-CD9046830A48}"/>
              </a:ext>
            </a:extLst>
          </p:cNvPr>
          <p:cNvSpPr>
            <a:spLocks noGrp="1"/>
          </p:cNvSpPr>
          <p:nvPr>
            <p:ph type="title"/>
          </p:nvPr>
        </p:nvSpPr>
        <p:spPr>
          <a:xfrm>
            <a:off x="1010027" y="606486"/>
            <a:ext cx="10364451" cy="460316"/>
          </a:xfrm>
        </p:spPr>
        <p:txBody>
          <a:bodyPr>
            <a:normAutofit fontScale="90000"/>
          </a:bodyPr>
          <a:lstStyle/>
          <a:p>
            <a:r>
              <a:rPr lang="en-US">
                <a:latin typeface="Calibri" panose="020F0502020204030204" pitchFamily="34" charset="0"/>
                <a:ea typeface="Calibri" panose="020F0502020204030204" pitchFamily="34" charset="0"/>
                <a:cs typeface="Times New Roman" panose="02020603050405020304" pitchFamily="18" charset="0"/>
              </a:rPr>
              <a:t>Background</a:t>
            </a:r>
            <a:br>
              <a:rPr lang="en-US">
                <a:latin typeface="Calibri" panose="020F0502020204030204" pitchFamily="34" charset="0"/>
                <a:ea typeface="Calibri" panose="020F0502020204030204" pitchFamily="34" charset="0"/>
                <a:cs typeface="Times New Roman" panose="02020603050405020304" pitchFamily="18" charset="0"/>
              </a:rPr>
            </a:br>
            <a:endParaRPr lang="en-US"/>
          </a:p>
        </p:txBody>
      </p:sp>
      <p:sp>
        <p:nvSpPr>
          <p:cNvPr id="3" name="Content Placeholder 2">
            <a:extLst>
              <a:ext uri="{FF2B5EF4-FFF2-40B4-BE49-F238E27FC236}">
                <a16:creationId xmlns:a16="http://schemas.microsoft.com/office/drawing/2014/main" id="{88D15DC1-3BC2-445E-A3A2-9EDE1178A602}"/>
              </a:ext>
            </a:extLst>
          </p:cNvPr>
          <p:cNvSpPr>
            <a:spLocks noGrp="1"/>
          </p:cNvSpPr>
          <p:nvPr>
            <p:ph sz="quarter" idx="13"/>
          </p:nvPr>
        </p:nvSpPr>
        <p:spPr>
          <a:xfrm>
            <a:off x="913774" y="1066802"/>
            <a:ext cx="10363826" cy="4724397"/>
          </a:xfrm>
        </p:spPr>
        <p:txBody>
          <a:bodyPr>
            <a:normAutofit/>
          </a:bodyPr>
          <a:lstStyle/>
          <a:p>
            <a:pPr marL="0" marR="0">
              <a:lnSpc>
                <a:spcPct val="107000"/>
              </a:lnSpc>
              <a:spcBef>
                <a:spcPts val="0"/>
              </a:spcBef>
              <a:spcAft>
                <a:spcPts val="0"/>
              </a:spcAft>
            </a:pP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Since the early 1980’s, the tail end of large GA production, there has been a shift from owners accepting the airplane as manufactured, to major restorations of airplanes which are no longer in production, and unlikely to ever be produced again – if you can’t buy a new one, restore an old one.</a:t>
            </a:r>
          </a:p>
          <a:p>
            <a:pPr marL="0" marR="0">
              <a:lnSpc>
                <a:spcPct val="107000"/>
              </a:lnSpc>
              <a:spcBef>
                <a:spcPts val="0"/>
              </a:spcBef>
              <a:spcAft>
                <a:spcPts val="0"/>
              </a:spcAft>
            </a:pP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The result is that both commercial operators and private owners are seeing the benefit of restoring these aging airplanes to either useful </a:t>
            </a:r>
            <a:r>
              <a:rPr lang="en-US" sz="1800" cap="none" dirty="0" err="1">
                <a:effectLst/>
                <a:latin typeface="Calibri" panose="020F0502020204030204" pitchFamily="34" charset="0"/>
                <a:ea typeface="Calibri" panose="020F0502020204030204" pitchFamily="34" charset="0"/>
                <a:cs typeface="Times New Roman" panose="02020603050405020304" pitchFamily="18" charset="0"/>
              </a:rPr>
              <a:t>bushplane</a:t>
            </a: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 or nearly new, completely up to date condition. Accompanying these restorations is often a desire to update and modify the plane. </a:t>
            </a:r>
          </a:p>
          <a:p>
            <a:pPr marL="0" marR="0">
              <a:lnSpc>
                <a:spcPct val="107000"/>
              </a:lnSpc>
              <a:spcBef>
                <a:spcPts val="0"/>
              </a:spcBef>
              <a:spcAft>
                <a:spcPts val="0"/>
              </a:spcAft>
            </a:pP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For all of the Cessnas, high wing pipers, and Viking/DHC-2 and -3, there is a good selection of </a:t>
            </a:r>
            <a:r>
              <a:rPr lang="en-US" sz="1800" cap="none" dirty="0" err="1">
                <a:effectLst/>
                <a:latin typeface="Calibri" panose="020F0502020204030204" pitchFamily="34" charset="0"/>
                <a:ea typeface="Calibri" panose="020F0502020204030204" pitchFamily="34" charset="0"/>
                <a:cs typeface="Times New Roman" panose="02020603050405020304" pitchFamily="18" charset="0"/>
              </a:rPr>
              <a:t>STC</a:t>
            </a: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 approved modifications. In some cases, an </a:t>
            </a:r>
            <a:r>
              <a:rPr lang="en-US" sz="1800" cap="none" dirty="0" err="1">
                <a:effectLst/>
                <a:latin typeface="Calibri" panose="020F0502020204030204" pitchFamily="34" charset="0"/>
                <a:ea typeface="Calibri" panose="020F0502020204030204" pitchFamily="34" charset="0"/>
                <a:cs typeface="Times New Roman" panose="02020603050405020304" pitchFamily="18" charset="0"/>
              </a:rPr>
              <a:t>STC’d</a:t>
            </a: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 kit will list compatibility with another modification, but not broadly. Sometimes, an </a:t>
            </a:r>
            <a:r>
              <a:rPr lang="en-US" sz="1800" cap="none" dirty="0" err="1">
                <a:effectLst/>
                <a:latin typeface="Calibri" panose="020F0502020204030204" pitchFamily="34" charset="0"/>
                <a:ea typeface="Calibri" panose="020F0502020204030204" pitchFamily="34" charset="0"/>
                <a:cs typeface="Times New Roman" panose="02020603050405020304" pitchFamily="18" charset="0"/>
              </a:rPr>
              <a:t>STC’d</a:t>
            </a: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 kit will list compatibility with one mod (like a brand or size of floats) but not another very similar, and equally appropriate modification (the competitor’s floats). </a:t>
            </a:r>
          </a:p>
          <a:p>
            <a:endParaRPr lang="en-US" dirty="0"/>
          </a:p>
        </p:txBody>
      </p:sp>
    </p:spTree>
    <p:extLst>
      <p:ext uri="{BB962C8B-B14F-4D97-AF65-F5344CB8AC3E}">
        <p14:creationId xmlns:p14="http://schemas.microsoft.com/office/powerpoint/2010/main" val="418115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D8F3C3-D731-441F-8C0C-6B0D02238EA7}"/>
              </a:ext>
            </a:extLst>
          </p:cNvPr>
          <p:cNvPicPr>
            <a:picLocks noChangeAspect="1"/>
          </p:cNvPicPr>
          <p:nvPr/>
        </p:nvPicPr>
        <p:blipFill>
          <a:blip r:embed="rId3"/>
          <a:stretch>
            <a:fillRect/>
          </a:stretch>
        </p:blipFill>
        <p:spPr>
          <a:xfrm>
            <a:off x="269691" y="1242205"/>
            <a:ext cx="7779039" cy="4654927"/>
          </a:xfrm>
          <a:prstGeom prst="rect">
            <a:avLst/>
          </a:prstGeom>
        </p:spPr>
      </p:pic>
      <p:sp>
        <p:nvSpPr>
          <p:cNvPr id="6" name="TextBox 5">
            <a:extLst>
              <a:ext uri="{FF2B5EF4-FFF2-40B4-BE49-F238E27FC236}">
                <a16:creationId xmlns:a16="http://schemas.microsoft.com/office/drawing/2014/main" id="{EB9B34D7-5C3F-4B17-869E-F6A370CBBDD3}"/>
              </a:ext>
            </a:extLst>
          </p:cNvPr>
          <p:cNvSpPr txBox="1"/>
          <p:nvPr/>
        </p:nvSpPr>
        <p:spPr>
          <a:xfrm>
            <a:off x="8259744" y="1242205"/>
            <a:ext cx="3406391" cy="4339650"/>
          </a:xfrm>
          <a:prstGeom prst="rect">
            <a:avLst/>
          </a:prstGeom>
          <a:noFill/>
        </p:spPr>
        <p:txBody>
          <a:bodyPr wrap="square" rtlCol="0">
            <a:spAutoFit/>
          </a:bodyPr>
          <a:lstStyle/>
          <a:p>
            <a:pPr algn="ctr"/>
            <a:r>
              <a:rPr lang="en-US" sz="4000" dirty="0"/>
              <a:t>Cessna     Wing Changes</a:t>
            </a:r>
          </a:p>
          <a:p>
            <a:endParaRPr lang="en-US" sz="2800" dirty="0"/>
          </a:p>
          <a:p>
            <a:r>
              <a:rPr lang="en-US" sz="2800" dirty="0"/>
              <a:t>Through any of several different </a:t>
            </a:r>
            <a:r>
              <a:rPr lang="en-US" sz="2800" dirty="0" err="1"/>
              <a:t>STC</a:t>
            </a:r>
            <a:r>
              <a:rPr lang="en-US" sz="2800" dirty="0"/>
              <a:t> modifications, Cessna wings may be increased in both span and chord as shown</a:t>
            </a:r>
          </a:p>
        </p:txBody>
      </p:sp>
    </p:spTree>
    <p:extLst>
      <p:ext uri="{BB962C8B-B14F-4D97-AF65-F5344CB8AC3E}">
        <p14:creationId xmlns:p14="http://schemas.microsoft.com/office/powerpoint/2010/main" val="540208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3CC20-8889-4C0D-B7A0-4A9D2CFAE188}"/>
              </a:ext>
            </a:extLst>
          </p:cNvPr>
          <p:cNvSpPr>
            <a:spLocks noGrp="1"/>
          </p:cNvSpPr>
          <p:nvPr>
            <p:ph type="title"/>
          </p:nvPr>
        </p:nvSpPr>
        <p:spPr>
          <a:xfrm>
            <a:off x="913149" y="353822"/>
            <a:ext cx="10364451" cy="428232"/>
          </a:xfrm>
        </p:spPr>
        <p:txBody>
          <a:bodyPr>
            <a:normAutofit fontScale="90000"/>
          </a:bodyPr>
          <a:lstStyle/>
          <a:p>
            <a:pPr algn="l"/>
            <a:r>
              <a:rPr lang="en-US" dirty="0"/>
              <a:t>Wing changes to </a:t>
            </a:r>
            <a:r>
              <a:rPr lang="en-US" dirty="0" err="1"/>
              <a:t>cessnas</a:t>
            </a:r>
            <a:r>
              <a:rPr lang="en-US" dirty="0"/>
              <a:t>….</a:t>
            </a:r>
          </a:p>
        </p:txBody>
      </p:sp>
      <p:sp>
        <p:nvSpPr>
          <p:cNvPr id="3" name="Content Placeholder 2">
            <a:extLst>
              <a:ext uri="{FF2B5EF4-FFF2-40B4-BE49-F238E27FC236}">
                <a16:creationId xmlns:a16="http://schemas.microsoft.com/office/drawing/2014/main" id="{D413794F-1A19-4F82-A70C-F24748DFC9EE}"/>
              </a:ext>
            </a:extLst>
          </p:cNvPr>
          <p:cNvSpPr>
            <a:spLocks noGrp="1"/>
          </p:cNvSpPr>
          <p:nvPr>
            <p:ph sz="quarter" idx="13"/>
          </p:nvPr>
        </p:nvSpPr>
        <p:spPr>
          <a:xfrm>
            <a:off x="913774" y="782054"/>
            <a:ext cx="10363826" cy="5009146"/>
          </a:xfrm>
        </p:spPr>
        <p:txBody>
          <a:bodyPr>
            <a:normAutofit lnSpcReduction="10000"/>
          </a:bodyPr>
          <a:lstStyle/>
          <a:p>
            <a:r>
              <a:rPr lang="en-US" cap="none" dirty="0"/>
              <a:t>The chord of the wing may be increased by several inches, full span, or more at the tips, depending upon which brand of STOL kit cuff is installed. </a:t>
            </a:r>
          </a:p>
          <a:p>
            <a:r>
              <a:rPr lang="en-US" cap="none" dirty="0"/>
              <a:t>The span may be increased by about 3 feet with the installation of wing extensions. One brand of wing extensions can be ordered with the airfoil to match the desired STOL kit cuff – so as to continue that airfoil to the tip</a:t>
            </a:r>
          </a:p>
          <a:p>
            <a:r>
              <a:rPr lang="en-US" cap="none" dirty="0"/>
              <a:t>The STOL kit </a:t>
            </a:r>
            <a:r>
              <a:rPr lang="en-US" cap="none" dirty="0" err="1"/>
              <a:t>STC’s</a:t>
            </a:r>
            <a:r>
              <a:rPr lang="en-US" cap="none" dirty="0"/>
              <a:t> do not list compatibility with the wing extension modifications. The wing extension does list compatibility with some STOL kits.</a:t>
            </a:r>
          </a:p>
          <a:p>
            <a:r>
              <a:rPr lang="en-US" cap="none" dirty="0"/>
              <a:t>Neither the STOL kit nor wing extension </a:t>
            </a:r>
            <a:r>
              <a:rPr lang="en-US" cap="none" dirty="0" err="1"/>
              <a:t>STC’s</a:t>
            </a:r>
            <a:r>
              <a:rPr lang="en-US" cap="none" dirty="0"/>
              <a:t> list compatibility with the many other mods possible on the Cessnas</a:t>
            </a:r>
          </a:p>
          <a:p>
            <a:r>
              <a:rPr lang="en-US" cap="none" dirty="0"/>
              <a:t>The increase in the wing area resulting from combining wing mods can change the airfoil pitching moment, which has the effect of seeming to reduce the effectiveness of pitch control</a:t>
            </a:r>
          </a:p>
          <a:p>
            <a:r>
              <a:rPr lang="en-US" cap="none" dirty="0"/>
              <a:t>The original stall warning system may also need recalibration</a:t>
            </a:r>
          </a:p>
        </p:txBody>
      </p:sp>
    </p:spTree>
    <p:extLst>
      <p:ext uri="{BB962C8B-B14F-4D97-AF65-F5344CB8AC3E}">
        <p14:creationId xmlns:p14="http://schemas.microsoft.com/office/powerpoint/2010/main" val="3922971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33FAC-B3FC-400A-B4F4-C1741A8A1274}"/>
              </a:ext>
            </a:extLst>
          </p:cNvPr>
          <p:cNvSpPr>
            <a:spLocks noGrp="1"/>
          </p:cNvSpPr>
          <p:nvPr>
            <p:ph type="title"/>
          </p:nvPr>
        </p:nvSpPr>
        <p:spPr>
          <a:xfrm>
            <a:off x="913775" y="451556"/>
            <a:ext cx="3935688" cy="496711"/>
          </a:xfrm>
        </p:spPr>
        <p:txBody>
          <a:bodyPr>
            <a:normAutofit fontScale="90000"/>
          </a:bodyPr>
          <a:lstStyle/>
          <a:p>
            <a:r>
              <a:rPr lang="en-US" dirty="0"/>
              <a:t>Solution</a:t>
            </a:r>
          </a:p>
        </p:txBody>
      </p:sp>
      <p:sp>
        <p:nvSpPr>
          <p:cNvPr id="5" name="Text Placeholder 4">
            <a:extLst>
              <a:ext uri="{FF2B5EF4-FFF2-40B4-BE49-F238E27FC236}">
                <a16:creationId xmlns:a16="http://schemas.microsoft.com/office/drawing/2014/main" id="{A13CF0CD-6C9F-406F-8F81-D4EF1FFA709B}"/>
              </a:ext>
            </a:extLst>
          </p:cNvPr>
          <p:cNvSpPr>
            <a:spLocks noGrp="1"/>
          </p:cNvSpPr>
          <p:nvPr>
            <p:ph type="body" sz="half" idx="2"/>
          </p:nvPr>
        </p:nvSpPr>
        <p:spPr>
          <a:xfrm>
            <a:off x="913774" y="948267"/>
            <a:ext cx="3935689" cy="4842933"/>
          </a:xfrm>
        </p:spPr>
        <p:txBody>
          <a:bodyPr>
            <a:noAutofit/>
          </a:bodyPr>
          <a:lstStyle/>
          <a:p>
            <a:pPr algn="l"/>
            <a:r>
              <a:rPr lang="en-US" sz="2000" cap="none" dirty="0"/>
              <a:t>For one project on a Cessna 182Q, the author found that the installation of vortex generators under the horizontal stabilizer improved the slow speed effectiveness of the elevator enough for pitch up control that the handling characteristics returned to what is normal for the type. </a:t>
            </a:r>
          </a:p>
          <a:p>
            <a:pPr algn="l"/>
            <a:r>
              <a:rPr lang="en-US" sz="2000" cap="none" dirty="0"/>
              <a:t>Without this change, a power off water landing at forward C of G might have been dangerously nose low, risking a </a:t>
            </a:r>
            <a:r>
              <a:rPr lang="en-US" sz="2000" cap="none" dirty="0" err="1"/>
              <a:t>pitchover</a:t>
            </a:r>
            <a:r>
              <a:rPr lang="en-US" sz="2000" cap="none" dirty="0"/>
              <a:t>.</a:t>
            </a:r>
          </a:p>
        </p:txBody>
      </p:sp>
      <p:pic>
        <p:nvPicPr>
          <p:cNvPr id="7" name="Content Placeholder 6">
            <a:extLst>
              <a:ext uri="{FF2B5EF4-FFF2-40B4-BE49-F238E27FC236}">
                <a16:creationId xmlns:a16="http://schemas.microsoft.com/office/drawing/2014/main" id="{B704E17E-5188-46A9-AEB2-6A9D974CD13D}"/>
              </a:ext>
            </a:extLst>
          </p:cNvPr>
          <p:cNvPicPr>
            <a:picLocks noGrp="1" noChangeAspect="1"/>
          </p:cNvPicPr>
          <p:nvPr>
            <p:ph sz="quarter" idx="13"/>
          </p:nvPr>
        </p:nvPicPr>
        <p:blipFill>
          <a:blip r:embed="rId2"/>
          <a:stretch>
            <a:fillRect/>
          </a:stretch>
        </p:blipFill>
        <p:spPr>
          <a:xfrm>
            <a:off x="6234906" y="609600"/>
            <a:ext cx="3886200" cy="5181600"/>
          </a:xfrm>
          <a:prstGeom prst="rect">
            <a:avLst/>
          </a:prstGeom>
        </p:spPr>
      </p:pic>
    </p:spTree>
    <p:extLst>
      <p:ext uri="{BB962C8B-B14F-4D97-AF65-F5344CB8AC3E}">
        <p14:creationId xmlns:p14="http://schemas.microsoft.com/office/powerpoint/2010/main" val="1303828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A29DA4-C9AE-4E8D-83EC-88F8E2E76451}"/>
              </a:ext>
            </a:extLst>
          </p:cNvPr>
          <p:cNvSpPr>
            <a:spLocks noGrp="1"/>
          </p:cNvSpPr>
          <p:nvPr>
            <p:ph type="title"/>
          </p:nvPr>
        </p:nvSpPr>
        <p:spPr>
          <a:xfrm>
            <a:off x="913775" y="609600"/>
            <a:ext cx="3935688" cy="1171074"/>
          </a:xfrm>
        </p:spPr>
        <p:txBody>
          <a:bodyPr/>
          <a:lstStyle/>
          <a:p>
            <a:r>
              <a:rPr lang="en-US" cap="none" err="1">
                <a:solidFill>
                  <a:srgbClr val="C00000"/>
                </a:solidFill>
                <a:latin typeface="Arial" panose="020B0604020202020204" pitchFamily="34" charset="0"/>
                <a:ea typeface="Calibri" panose="020F0502020204030204" pitchFamily="34" charset="0"/>
                <a:cs typeface="Times New Roman" panose="02020603050405020304" pitchFamily="18" charset="0"/>
              </a:rPr>
              <a:t>AoA</a:t>
            </a:r>
            <a:r>
              <a:rPr lang="en-US" cap="none">
                <a:solidFill>
                  <a:srgbClr val="C00000"/>
                </a:solidFill>
                <a:latin typeface="Arial" panose="020B0604020202020204" pitchFamily="34" charset="0"/>
                <a:ea typeface="Calibri" panose="020F0502020204030204" pitchFamily="34" charset="0"/>
                <a:cs typeface="Times New Roman" panose="02020603050405020304" pitchFamily="18" charset="0"/>
              </a:rPr>
              <a:t> and changed IAS to CAS, </a:t>
            </a:r>
            <a:endParaRPr lang="en-US" cap="none"/>
          </a:p>
        </p:txBody>
      </p:sp>
      <p:sp>
        <p:nvSpPr>
          <p:cNvPr id="5" name="Text Placeholder 4">
            <a:extLst>
              <a:ext uri="{FF2B5EF4-FFF2-40B4-BE49-F238E27FC236}">
                <a16:creationId xmlns:a16="http://schemas.microsoft.com/office/drawing/2014/main" id="{6DB19AFE-F6FD-4F9B-B90D-F3A3E2AFB2B6}"/>
              </a:ext>
            </a:extLst>
          </p:cNvPr>
          <p:cNvSpPr>
            <a:spLocks noGrp="1"/>
          </p:cNvSpPr>
          <p:nvPr>
            <p:ph type="body" sz="half" idx="2"/>
          </p:nvPr>
        </p:nvSpPr>
        <p:spPr>
          <a:xfrm>
            <a:off x="913774" y="1913021"/>
            <a:ext cx="3935689" cy="3878179"/>
          </a:xfrm>
        </p:spPr>
        <p:txBody>
          <a:bodyPr>
            <a:normAutofit/>
          </a:bodyPr>
          <a:lstStyle/>
          <a:p>
            <a:pPr algn="l"/>
            <a:r>
              <a:rPr lang="en-US" sz="1800" cap="none" dirty="0">
                <a:solidFill>
                  <a:srgbClr val="C00000"/>
                </a:solidFill>
                <a:latin typeface="Arial" panose="020B0604020202020204" pitchFamily="34" charset="0"/>
                <a:cs typeface="Times New Roman" panose="02020603050405020304" pitchFamily="18" charset="0"/>
              </a:rPr>
              <a:t>Aftermarket Angle of Attack (</a:t>
            </a:r>
            <a:r>
              <a:rPr lang="en-US" sz="1800" cap="none" dirty="0" err="1">
                <a:solidFill>
                  <a:srgbClr val="C00000"/>
                </a:solidFill>
                <a:latin typeface="Arial" panose="020B0604020202020204" pitchFamily="34" charset="0"/>
                <a:cs typeface="Times New Roman" panose="02020603050405020304" pitchFamily="18" charset="0"/>
              </a:rPr>
              <a:t>AoA</a:t>
            </a:r>
            <a:r>
              <a:rPr lang="en-US" sz="1800" cap="none" dirty="0">
                <a:solidFill>
                  <a:srgbClr val="C00000"/>
                </a:solidFill>
                <a:latin typeface="Arial" panose="020B0604020202020204" pitchFamily="34" charset="0"/>
                <a:cs typeface="Times New Roman" panose="02020603050405020304" pitchFamily="18" charset="0"/>
              </a:rPr>
              <a:t>) systems are a popular modification. They are widely promoted for improving safety. They are generally calibrated in flight by the installer, with reference to the actual airplane stall. </a:t>
            </a:r>
          </a:p>
          <a:p>
            <a:pPr algn="l"/>
            <a:r>
              <a:rPr lang="en-US" sz="1800" cap="none" dirty="0">
                <a:solidFill>
                  <a:srgbClr val="C00000"/>
                </a:solidFill>
                <a:latin typeface="Arial" panose="020B0604020202020204" pitchFamily="34" charset="0"/>
                <a:cs typeface="Times New Roman" panose="02020603050405020304" pitchFamily="18" charset="0"/>
              </a:rPr>
              <a:t>As the calibration requires reference to stall speed, Calibrated Airspeed (CAS) should be the reference, rather than Indicated Airspeed (IAS). </a:t>
            </a:r>
            <a:endParaRPr lang="en-US" sz="1800" dirty="0"/>
          </a:p>
        </p:txBody>
      </p:sp>
      <p:pic>
        <p:nvPicPr>
          <p:cNvPr id="7" name="Content Placeholder 6">
            <a:extLst>
              <a:ext uri="{FF2B5EF4-FFF2-40B4-BE49-F238E27FC236}">
                <a16:creationId xmlns:a16="http://schemas.microsoft.com/office/drawing/2014/main" id="{8137FD58-CD6F-4E88-97B7-98817847D0A4}"/>
              </a:ext>
            </a:extLst>
          </p:cNvPr>
          <p:cNvPicPr>
            <a:picLocks noGrp="1" noChangeAspect="1"/>
          </p:cNvPicPr>
          <p:nvPr>
            <p:ph sz="quarter" idx="13"/>
          </p:nvPr>
        </p:nvPicPr>
        <p:blipFill>
          <a:blip r:embed="rId3"/>
          <a:stretch>
            <a:fillRect/>
          </a:stretch>
        </p:blipFill>
        <p:spPr>
          <a:xfrm>
            <a:off x="5130006" y="1373981"/>
            <a:ext cx="6096000" cy="4572000"/>
          </a:xfrm>
          <a:prstGeom prst="rect">
            <a:avLst/>
          </a:prstGeom>
        </p:spPr>
      </p:pic>
    </p:spTree>
    <p:extLst>
      <p:ext uri="{BB962C8B-B14F-4D97-AF65-F5344CB8AC3E}">
        <p14:creationId xmlns:p14="http://schemas.microsoft.com/office/powerpoint/2010/main" val="2155105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CC60CB-101E-4B39-8761-2BA39211C02D}"/>
              </a:ext>
            </a:extLst>
          </p:cNvPr>
          <p:cNvSpPr>
            <a:spLocks noGrp="1"/>
          </p:cNvSpPr>
          <p:nvPr>
            <p:ph type="title"/>
          </p:nvPr>
        </p:nvSpPr>
        <p:spPr>
          <a:xfrm>
            <a:off x="913775" y="618518"/>
            <a:ext cx="10364451" cy="656830"/>
          </a:xfrm>
        </p:spPr>
        <p:txBody>
          <a:bodyPr>
            <a:normAutofit/>
          </a:bodyPr>
          <a:lstStyle/>
          <a:p>
            <a:pPr algn="l"/>
            <a:r>
              <a:rPr lang="en-US" cap="none" dirty="0" err="1">
                <a:solidFill>
                  <a:srgbClr val="C00000"/>
                </a:solidFill>
                <a:latin typeface="Arial" panose="020B0604020202020204" pitchFamily="34" charset="0"/>
                <a:cs typeface="Times New Roman" panose="02020603050405020304" pitchFamily="18" charset="0"/>
              </a:rPr>
              <a:t>AoA</a:t>
            </a:r>
            <a:r>
              <a:rPr lang="en-US" cap="none" dirty="0">
                <a:solidFill>
                  <a:srgbClr val="C00000"/>
                </a:solidFill>
                <a:latin typeface="Arial" panose="020B0604020202020204" pitchFamily="34" charset="0"/>
                <a:cs typeface="Times New Roman" panose="02020603050405020304" pitchFamily="18" charset="0"/>
              </a:rPr>
              <a:t> systems combined with other mods….</a:t>
            </a:r>
            <a:endParaRPr lang="en-US" dirty="0"/>
          </a:p>
        </p:txBody>
      </p:sp>
      <p:sp>
        <p:nvSpPr>
          <p:cNvPr id="6" name="Content Placeholder 5">
            <a:extLst>
              <a:ext uri="{FF2B5EF4-FFF2-40B4-BE49-F238E27FC236}">
                <a16:creationId xmlns:a16="http://schemas.microsoft.com/office/drawing/2014/main" id="{B585234D-9475-46AB-8EBE-F46B0EE0E806}"/>
              </a:ext>
            </a:extLst>
          </p:cNvPr>
          <p:cNvSpPr>
            <a:spLocks noGrp="1"/>
          </p:cNvSpPr>
          <p:nvPr>
            <p:ph sz="quarter" idx="13"/>
          </p:nvPr>
        </p:nvSpPr>
        <p:spPr>
          <a:xfrm>
            <a:off x="913774" y="1275348"/>
            <a:ext cx="10363826" cy="4515851"/>
          </a:xfrm>
        </p:spPr>
        <p:txBody>
          <a:bodyPr>
            <a:normAutofit lnSpcReduction="10000"/>
          </a:bodyPr>
          <a:lstStyle/>
          <a:p>
            <a:r>
              <a:rPr lang="en-US" cap="none" dirty="0">
                <a:solidFill>
                  <a:srgbClr val="C00000"/>
                </a:solidFill>
                <a:latin typeface="Arial" panose="020B0604020202020204" pitchFamily="34" charset="0"/>
                <a:cs typeface="Times New Roman" panose="02020603050405020304" pitchFamily="18" charset="0"/>
              </a:rPr>
              <a:t>If an aftermarket </a:t>
            </a:r>
            <a:r>
              <a:rPr lang="en-US" cap="none" dirty="0" err="1">
                <a:solidFill>
                  <a:srgbClr val="C00000"/>
                </a:solidFill>
                <a:latin typeface="Arial" panose="020B0604020202020204" pitchFamily="34" charset="0"/>
                <a:cs typeface="Times New Roman" panose="02020603050405020304" pitchFamily="18" charset="0"/>
              </a:rPr>
              <a:t>AoA</a:t>
            </a:r>
            <a:r>
              <a:rPr lang="en-US" cap="none" dirty="0">
                <a:solidFill>
                  <a:srgbClr val="C00000"/>
                </a:solidFill>
                <a:latin typeface="Arial" panose="020B0604020202020204" pitchFamily="34" charset="0"/>
                <a:cs typeface="Times New Roman" panose="02020603050405020304" pitchFamily="18" charset="0"/>
              </a:rPr>
              <a:t> system is installed on a factory original airplane, there is probably an approved position error correction table in the Flight Manual / POH available to be used for reference for the </a:t>
            </a:r>
            <a:r>
              <a:rPr lang="en-US" cap="none" dirty="0" err="1">
                <a:solidFill>
                  <a:srgbClr val="C00000"/>
                </a:solidFill>
                <a:latin typeface="Arial" panose="020B0604020202020204" pitchFamily="34" charset="0"/>
                <a:cs typeface="Times New Roman" panose="02020603050405020304" pitchFamily="18" charset="0"/>
              </a:rPr>
              <a:t>AoA</a:t>
            </a:r>
            <a:r>
              <a:rPr lang="en-US" cap="none" dirty="0">
                <a:solidFill>
                  <a:srgbClr val="C00000"/>
                </a:solidFill>
                <a:latin typeface="Arial" panose="020B0604020202020204" pitchFamily="34" charset="0"/>
                <a:cs typeface="Times New Roman" panose="02020603050405020304" pitchFamily="18" charset="0"/>
              </a:rPr>
              <a:t> set up.</a:t>
            </a:r>
          </a:p>
          <a:p>
            <a:r>
              <a:rPr lang="en-US" cap="none" dirty="0">
                <a:solidFill>
                  <a:srgbClr val="C00000"/>
                </a:solidFill>
                <a:latin typeface="Arial" panose="020B0604020202020204" pitchFamily="34" charset="0"/>
                <a:cs typeface="Times New Roman" panose="02020603050405020304" pitchFamily="18" charset="0"/>
              </a:rPr>
              <a:t>If the airplane has had other </a:t>
            </a:r>
            <a:r>
              <a:rPr lang="en-US" cap="none" dirty="0" err="1">
                <a:solidFill>
                  <a:srgbClr val="C00000"/>
                </a:solidFill>
                <a:latin typeface="Arial" panose="020B0604020202020204" pitchFamily="34" charset="0"/>
                <a:cs typeface="Times New Roman" panose="02020603050405020304" pitchFamily="18" charset="0"/>
              </a:rPr>
              <a:t>STC</a:t>
            </a:r>
            <a:r>
              <a:rPr lang="en-US" cap="none" dirty="0">
                <a:solidFill>
                  <a:srgbClr val="C00000"/>
                </a:solidFill>
                <a:latin typeface="Arial" panose="020B0604020202020204" pitchFamily="34" charset="0"/>
                <a:cs typeface="Times New Roman" panose="02020603050405020304" pitchFamily="18" charset="0"/>
              </a:rPr>
              <a:t> mods, primarily wing mods (STOL kits, wing extensions, tip fuel tanks, vortex generators), though also considering gross weight increases, and engine and undercarriage changes, the original position error correction table in the Flight Manual / POH will likely no longer be valid. </a:t>
            </a:r>
          </a:p>
          <a:p>
            <a:r>
              <a:rPr lang="en-US" cap="none" dirty="0">
                <a:solidFill>
                  <a:srgbClr val="C00000"/>
                </a:solidFill>
                <a:latin typeface="Arial" panose="020B0604020202020204" pitchFamily="34" charset="0"/>
                <a:cs typeface="Times New Roman" panose="02020603050405020304" pitchFamily="18" charset="0"/>
              </a:rPr>
              <a:t>Without correct IAS to CAS conversion information for the actual configuration of the airplane, correct set up of the </a:t>
            </a:r>
            <a:r>
              <a:rPr lang="en-US" cap="none" dirty="0" err="1">
                <a:solidFill>
                  <a:srgbClr val="C00000"/>
                </a:solidFill>
                <a:latin typeface="Arial" panose="020B0604020202020204" pitchFamily="34" charset="0"/>
                <a:cs typeface="Times New Roman" panose="02020603050405020304" pitchFamily="18" charset="0"/>
              </a:rPr>
              <a:t>AoA</a:t>
            </a:r>
            <a:r>
              <a:rPr lang="en-US" cap="none" dirty="0">
                <a:solidFill>
                  <a:srgbClr val="C00000"/>
                </a:solidFill>
                <a:latin typeface="Arial" panose="020B0604020202020204" pitchFamily="34" charset="0"/>
                <a:cs typeface="Times New Roman" panose="02020603050405020304" pitchFamily="18" charset="0"/>
              </a:rPr>
              <a:t> system, and its required margins (usually 1.3Vs) cannot be assured. The </a:t>
            </a:r>
            <a:r>
              <a:rPr lang="en-US" cap="none" dirty="0" err="1">
                <a:solidFill>
                  <a:srgbClr val="C00000"/>
                </a:solidFill>
                <a:latin typeface="Arial" panose="020B0604020202020204" pitchFamily="34" charset="0"/>
                <a:cs typeface="Times New Roman" panose="02020603050405020304" pitchFamily="18" charset="0"/>
              </a:rPr>
              <a:t>AoA</a:t>
            </a:r>
            <a:r>
              <a:rPr lang="en-US" cap="none" dirty="0">
                <a:solidFill>
                  <a:srgbClr val="C00000"/>
                </a:solidFill>
                <a:latin typeface="Arial" panose="020B0604020202020204" pitchFamily="34" charset="0"/>
                <a:cs typeface="Times New Roman" panose="02020603050405020304" pitchFamily="18" charset="0"/>
              </a:rPr>
              <a:t> may indicate on the slow side and create a safety risk</a:t>
            </a:r>
          </a:p>
          <a:p>
            <a:r>
              <a:rPr lang="en-US" cap="none" dirty="0">
                <a:solidFill>
                  <a:srgbClr val="C00000"/>
                </a:solidFill>
                <a:latin typeface="Arial" panose="020B0604020202020204" pitchFamily="34" charset="0"/>
                <a:cs typeface="Times New Roman" panose="02020603050405020304" pitchFamily="18" charset="0"/>
              </a:rPr>
              <a:t>In this case, calibration with a corrected airspeed source would be required. This is a major modification. </a:t>
            </a:r>
          </a:p>
          <a:p>
            <a:endParaRPr lang="en-US" dirty="0"/>
          </a:p>
        </p:txBody>
      </p:sp>
    </p:spTree>
    <p:extLst>
      <p:ext uri="{BB962C8B-B14F-4D97-AF65-F5344CB8AC3E}">
        <p14:creationId xmlns:p14="http://schemas.microsoft.com/office/powerpoint/2010/main" val="102533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8087FB-B0AB-470B-93C3-0D15ECCB8885}"/>
              </a:ext>
            </a:extLst>
          </p:cNvPr>
          <p:cNvSpPr>
            <a:spLocks noGrp="1"/>
          </p:cNvSpPr>
          <p:nvPr>
            <p:ph type="title"/>
          </p:nvPr>
        </p:nvSpPr>
        <p:spPr>
          <a:xfrm>
            <a:off x="913775" y="618518"/>
            <a:ext cx="10364451" cy="560578"/>
          </a:xfrm>
        </p:spPr>
        <p:txBody>
          <a:bodyPr>
            <a:normAutofit fontScale="90000"/>
          </a:bodyPr>
          <a:lstStyle/>
          <a:p>
            <a:pPr algn="l"/>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Weight and </a:t>
            </a:r>
            <a:r>
              <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rPr>
              <a:t>C </a:t>
            </a:r>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of</a:t>
            </a:r>
            <a:r>
              <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rPr>
              <a:t> G – </a:t>
            </a:r>
            <a:r>
              <a:rPr lang="en-US" sz="3100"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Example</a:t>
            </a:r>
            <a:r>
              <a:rPr lang="en-US" sz="3100" dirty="0">
                <a:solidFill>
                  <a:srgbClr val="002060"/>
                </a:solidFill>
                <a:latin typeface="Arial" panose="020B0604020202020204" pitchFamily="34" charset="0"/>
                <a:ea typeface="Calibri" panose="020F0502020204030204" pitchFamily="34" charset="0"/>
                <a:cs typeface="Times New Roman" panose="02020603050405020304" pitchFamily="18" charset="0"/>
              </a:rPr>
              <a:t> 1</a:t>
            </a:r>
            <a:endParaRPr lang="en-US" sz="3100" dirty="0"/>
          </a:p>
        </p:txBody>
      </p:sp>
      <p:sp>
        <p:nvSpPr>
          <p:cNvPr id="5" name="Content Placeholder 4">
            <a:extLst>
              <a:ext uri="{FF2B5EF4-FFF2-40B4-BE49-F238E27FC236}">
                <a16:creationId xmlns:a16="http://schemas.microsoft.com/office/drawing/2014/main" id="{5704846E-295B-4F06-AB3C-AFCDDE70ACA3}"/>
              </a:ext>
            </a:extLst>
          </p:cNvPr>
          <p:cNvSpPr>
            <a:spLocks noGrp="1"/>
          </p:cNvSpPr>
          <p:nvPr>
            <p:ph sz="quarter" idx="13"/>
          </p:nvPr>
        </p:nvSpPr>
        <p:spPr>
          <a:xfrm>
            <a:off x="913774" y="1498600"/>
            <a:ext cx="10363826" cy="4292599"/>
          </a:xfrm>
        </p:spPr>
        <p:txBody>
          <a:bodyPr>
            <a:normAutofit lnSpcReduction="10000"/>
          </a:bodyPr>
          <a:lstStyle/>
          <a:p>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Few airframe and aerodynamic modifications reduce the weight of an aircraft. GA airplanes rarely have an excess of useful load. Accumulated modifications will generally reduce useful load.</a:t>
            </a:r>
          </a:p>
          <a:p>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A number of types have optimistically large cabins, leaving room for loads which exceed the weight capacity, already luring pilots into overloading. </a:t>
            </a:r>
            <a:endPar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p>
            <a:r>
              <a:rPr lang="en-US" cap="none" dirty="0">
                <a:solidFill>
                  <a:srgbClr val="002060"/>
                </a:solidFill>
                <a:latin typeface="Arial" panose="020B0604020202020204" pitchFamily="34" charset="0"/>
                <a:cs typeface="Times New Roman" panose="02020603050405020304" pitchFamily="18" charset="0"/>
              </a:rPr>
              <a:t>There are minimum useful load requirements, and some types barely meet them. </a:t>
            </a:r>
          </a:p>
          <a:p>
            <a:r>
              <a:rPr lang="en-US" cap="none" dirty="0">
                <a:solidFill>
                  <a:srgbClr val="002060"/>
                </a:solidFill>
                <a:latin typeface="Arial" panose="020B0604020202020204" pitchFamily="34" charset="0"/>
                <a:cs typeface="Times New Roman" panose="02020603050405020304" pitchFamily="18" charset="0"/>
              </a:rPr>
              <a:t>A Canadian origin GA airplane has a gross weight of 3500 pounds. The empty weight of one known to the author is 2469 pounds. It’s approved with six seats (6x170=1020), so with six 170 pound occupants, it has 11 pounds remaining useful load for fuel. An </a:t>
            </a:r>
            <a:r>
              <a:rPr lang="en-US" cap="none" dirty="0" err="1">
                <a:solidFill>
                  <a:srgbClr val="002060"/>
                </a:solidFill>
                <a:latin typeface="Arial" panose="020B0604020202020204" pitchFamily="34" charset="0"/>
                <a:cs typeface="Times New Roman" panose="02020603050405020304" pitchFamily="18" charset="0"/>
              </a:rPr>
              <a:t>AME</a:t>
            </a:r>
            <a:r>
              <a:rPr lang="en-US" cap="none" dirty="0">
                <a:solidFill>
                  <a:srgbClr val="002060"/>
                </a:solidFill>
                <a:latin typeface="Arial" panose="020B0604020202020204" pitchFamily="34" charset="0"/>
                <a:cs typeface="Times New Roman" panose="02020603050405020304" pitchFamily="18" charset="0"/>
              </a:rPr>
              <a:t>/AMO needs to give this thought before agreeing to the installation of any modification on this plane!</a:t>
            </a:r>
            <a:endParaRPr lang="en-US" dirty="0"/>
          </a:p>
        </p:txBody>
      </p:sp>
    </p:spTree>
    <p:extLst>
      <p:ext uri="{BB962C8B-B14F-4D97-AF65-F5344CB8AC3E}">
        <p14:creationId xmlns:p14="http://schemas.microsoft.com/office/powerpoint/2010/main" val="3331456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932681-684E-4506-90E3-947998689E51}"/>
              </a:ext>
            </a:extLst>
          </p:cNvPr>
          <p:cNvSpPr>
            <a:spLocks noGrp="1"/>
          </p:cNvSpPr>
          <p:nvPr>
            <p:ph type="title"/>
          </p:nvPr>
        </p:nvSpPr>
        <p:spPr>
          <a:xfrm>
            <a:off x="913775" y="618518"/>
            <a:ext cx="10364451" cy="729019"/>
          </a:xfrm>
        </p:spPr>
        <p:txBody>
          <a:bodyPr>
            <a:normAutofit/>
          </a:bodyPr>
          <a:lstStyle/>
          <a:p>
            <a:pPr algn="l"/>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Weight and </a:t>
            </a:r>
            <a:r>
              <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rPr>
              <a:t>C </a:t>
            </a:r>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of</a:t>
            </a:r>
            <a:r>
              <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rPr>
              <a:t> G</a:t>
            </a:r>
            <a:endParaRPr lang="en-US" dirty="0">
              <a:solidFill>
                <a:srgbClr val="002060"/>
              </a:solidFill>
            </a:endParaRPr>
          </a:p>
        </p:txBody>
      </p:sp>
      <p:sp>
        <p:nvSpPr>
          <p:cNvPr id="5" name="Content Placeholder 4">
            <a:extLst>
              <a:ext uri="{FF2B5EF4-FFF2-40B4-BE49-F238E27FC236}">
                <a16:creationId xmlns:a16="http://schemas.microsoft.com/office/drawing/2014/main" id="{E2E5C50F-39D3-4642-A54C-5F917EA748A0}"/>
              </a:ext>
            </a:extLst>
          </p:cNvPr>
          <p:cNvSpPr>
            <a:spLocks noGrp="1"/>
          </p:cNvSpPr>
          <p:nvPr>
            <p:ph sz="quarter" idx="13"/>
          </p:nvPr>
        </p:nvSpPr>
        <p:spPr>
          <a:xfrm>
            <a:off x="913774" y="1347537"/>
            <a:ext cx="10363826" cy="4891945"/>
          </a:xfrm>
        </p:spPr>
        <p:txBody>
          <a:bodyPr>
            <a:normAutofit fontScale="85000" lnSpcReduction="20000"/>
          </a:bodyPr>
          <a:lstStyle/>
          <a:p>
            <a:pPr marL="0" marR="0">
              <a:lnSpc>
                <a:spcPct val="107000"/>
              </a:lnSpc>
              <a:spcBef>
                <a:spcPts val="0"/>
              </a:spcBef>
              <a:spcAft>
                <a:spcPts val="800"/>
              </a:spcAft>
            </a:pPr>
            <a:r>
              <a:rPr lang="en-US" sz="32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Sum of Mods and Empty Weight, Example 2</a:t>
            </a:r>
            <a:endParaRPr lang="en-US" sz="3200" cap="none"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A Cessna 182 in the U.S. is rebuilt with modifications including a float kit &amp; floats, power increase by engine and propeller change, VG kit, wingtip extensions, canards (on the nose cowl – for slow flight), gross weight increase to 3100 pounds, among other mods. The list:</a:t>
            </a:r>
            <a:endParaRPr lang="en-US" cap="none"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Seaplane’s West Float Conversion Kit 	</a:t>
            </a: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SA02031NY </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IO-550-D &amp; </a:t>
            </a:r>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McCauley</a:t>
            </a: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D3A34C401				SA3825SW</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cap="none" dirty="0" err="1">
                <a:solidFill>
                  <a:srgbClr val="002060"/>
                </a:solidFill>
                <a:effectLst/>
                <a:latin typeface="Arial" panose="020B0604020202020204" pitchFamily="34" charset="0"/>
                <a:ea typeface="Calibri" panose="020F0502020204030204" pitchFamily="34" charset="0"/>
                <a:cs typeface="Times New Roman" panose="02020603050405020304" pitchFamily="18" charset="0"/>
              </a:rPr>
              <a:t>Microaero</a:t>
            </a: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a:t>
            </a:r>
            <a:r>
              <a:rPr lang="en-US" dirty="0" err="1">
                <a:solidFill>
                  <a:srgbClr val="002060"/>
                </a:solidFill>
                <a:effectLst/>
                <a:latin typeface="Arial" panose="020B0604020202020204" pitchFamily="34" charset="0"/>
                <a:ea typeface="Calibri" panose="020F0502020204030204" pitchFamily="34" charset="0"/>
                <a:cs typeface="Times New Roman" panose="02020603050405020304" pitchFamily="18" charset="0"/>
              </a:rPr>
              <a:t>VG’s</a:t>
            </a: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SA00834SE		</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WING-X </a:t>
            </a:r>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Extensions</a:t>
            </a: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SA00276NY</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Katmai Canards</a:t>
            </a: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SA485SW</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cap="none" dirty="0" err="1">
                <a:solidFill>
                  <a:srgbClr val="002060"/>
                </a:solidFill>
                <a:effectLst/>
                <a:latin typeface="Arial" panose="020B0604020202020204" pitchFamily="34" charset="0"/>
                <a:ea typeface="Calibri" panose="020F0502020204030204" pitchFamily="34" charset="0"/>
                <a:cs typeface="Times New Roman" panose="02020603050405020304" pitchFamily="18" charset="0"/>
              </a:rPr>
              <a:t>Trolltune</a:t>
            </a: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3100 MGTOW					SA03608AT</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Seaplanes West Engine Mount</a:t>
            </a: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SA01573NY</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cap="none" dirty="0" err="1">
                <a:solidFill>
                  <a:srgbClr val="002060"/>
                </a:solidFill>
                <a:effectLst/>
                <a:latin typeface="Arial" panose="020B0604020202020204" pitchFamily="34" charset="0"/>
                <a:ea typeface="Calibri" panose="020F0502020204030204" pitchFamily="34" charset="0"/>
                <a:cs typeface="Times New Roman" panose="02020603050405020304" pitchFamily="18" charset="0"/>
              </a:rPr>
              <a:t>Trutrak</a:t>
            </a:r>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Autopilot</a:t>
            </a: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SA04231CH</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a:t>
            </a:r>
            <a:endPar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The weights for a normal 182Q wheel plane are: Gross 2950 pounds, empty 1750 pounds, and useful load of 1200 pounds. The result of the sum of the mods to this plane was an empty weight of 2535.6 pounds, which results in a useful load (3100 – 2535.6 = ) of 564.4 pounds. With a standard fuel capacity of 88 gallons (6 </a:t>
            </a:r>
            <a:r>
              <a:rPr lang="en-US" cap="none" dirty="0" err="1">
                <a:solidFill>
                  <a:srgbClr val="002060"/>
                </a:solidFill>
                <a:effectLst/>
                <a:latin typeface="Arial" panose="020B0604020202020204" pitchFamily="34" charset="0"/>
                <a:ea typeface="Calibri" panose="020F0502020204030204" pitchFamily="34" charset="0"/>
                <a:cs typeface="Times New Roman" panose="02020603050405020304" pitchFamily="18" charset="0"/>
              </a:rPr>
              <a:t>lb</a:t>
            </a:r>
            <a:r>
              <a:rPr lang="en-US"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/gal) = 528 pounds, the plane as equipped can just meet the requirements of CAR 3.75</a:t>
            </a:r>
            <a:endParaRPr lang="en-US" cap="none"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38546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60C831-A293-4658-B2D9-67AEEAC858F3}"/>
              </a:ext>
            </a:extLst>
          </p:cNvPr>
          <p:cNvSpPr>
            <a:spLocks noGrp="1"/>
          </p:cNvSpPr>
          <p:nvPr>
            <p:ph type="title"/>
          </p:nvPr>
        </p:nvSpPr>
        <p:spPr>
          <a:xfrm>
            <a:off x="913774" y="697833"/>
            <a:ext cx="10351752" cy="541420"/>
          </a:xfrm>
        </p:spPr>
        <p:txBody>
          <a:bodyPr>
            <a:normAutofit fontScale="90000"/>
          </a:bodyPr>
          <a:lstStyle/>
          <a:p>
            <a:r>
              <a:rPr lang="en-US" dirty="0">
                <a:solidFill>
                  <a:srgbClr val="002060"/>
                </a:solidFill>
              </a:rPr>
              <a:t>CAR 3 Requirements</a:t>
            </a:r>
          </a:p>
        </p:txBody>
      </p:sp>
      <p:sp>
        <p:nvSpPr>
          <p:cNvPr id="5" name="Text Placeholder 4">
            <a:extLst>
              <a:ext uri="{FF2B5EF4-FFF2-40B4-BE49-F238E27FC236}">
                <a16:creationId xmlns:a16="http://schemas.microsoft.com/office/drawing/2014/main" id="{655015D7-7F67-4BBB-BFAD-8895D5E0FA08}"/>
              </a:ext>
            </a:extLst>
          </p:cNvPr>
          <p:cNvSpPr>
            <a:spLocks noGrp="1"/>
          </p:cNvSpPr>
          <p:nvPr>
            <p:ph type="body" idx="1"/>
          </p:nvPr>
        </p:nvSpPr>
        <p:spPr>
          <a:xfrm>
            <a:off x="913774" y="1239253"/>
            <a:ext cx="10351752" cy="4231555"/>
          </a:xfrm>
        </p:spPr>
        <p:txBody>
          <a:bodyPr/>
          <a:lstStyle/>
          <a:p>
            <a:pPr algn="l"/>
            <a:r>
              <a:rPr lang="en-US" sz="18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CAR 3.75 would require: (a) 2535.6 + (b) 170 + (c) (300/12=) 25 gal x 6 = 150 + (d) (4x7.5=) 30 = 2885.6 pounds, so 214.4 pounds reserve useful load to that requirement, however the airplane cannot be flown with full fuel tanks, and pilot only, let alone any occupants, and it’s a 4 seat airplane! To fly pilot only for maximum range, 364.4 pounds of fuel (60 gallons) could be carried, which is 4 hours of flying with no reserve. To fly pilot and passenger (340 pounds), just over 2 hours fuel can be carried.</a:t>
            </a:r>
            <a:endParaRPr lang="en-US" sz="1800" cap="none"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9722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A96B5-4414-4C12-BA80-AE45355543F6}"/>
              </a:ext>
            </a:extLst>
          </p:cNvPr>
          <p:cNvSpPr>
            <a:spLocks noGrp="1"/>
          </p:cNvSpPr>
          <p:nvPr>
            <p:ph type="title"/>
          </p:nvPr>
        </p:nvSpPr>
        <p:spPr>
          <a:xfrm>
            <a:off x="913774" y="828563"/>
            <a:ext cx="10351752" cy="531005"/>
          </a:xfrm>
        </p:spPr>
        <p:txBody>
          <a:bodyPr>
            <a:normAutofit fontScale="90000"/>
          </a:bodyPr>
          <a:lstStyle/>
          <a:p>
            <a:r>
              <a:rPr lang="en-US">
                <a:solidFill>
                  <a:srgbClr val="002060"/>
                </a:solidFill>
              </a:rPr>
              <a:t>FAR 23 requirements</a:t>
            </a:r>
          </a:p>
        </p:txBody>
      </p:sp>
      <p:sp>
        <p:nvSpPr>
          <p:cNvPr id="3" name="Text Placeholder 2">
            <a:extLst>
              <a:ext uri="{FF2B5EF4-FFF2-40B4-BE49-F238E27FC236}">
                <a16:creationId xmlns:a16="http://schemas.microsoft.com/office/drawing/2014/main" id="{7218A4F3-6554-48A3-B91D-480237639EFC}"/>
              </a:ext>
            </a:extLst>
          </p:cNvPr>
          <p:cNvSpPr>
            <a:spLocks noGrp="1"/>
          </p:cNvSpPr>
          <p:nvPr>
            <p:ph type="body" idx="1"/>
          </p:nvPr>
        </p:nvSpPr>
        <p:spPr>
          <a:xfrm>
            <a:off x="913774" y="1443789"/>
            <a:ext cx="10351752" cy="3581851"/>
          </a:xfrm>
        </p:spPr>
        <p:txBody>
          <a:bodyPr/>
          <a:lstStyle/>
          <a:p>
            <a:pPr marL="0" marR="0" algn="l">
              <a:lnSpc>
                <a:spcPct val="107000"/>
              </a:lnSpc>
              <a:spcBef>
                <a:spcPts val="0"/>
              </a:spcBef>
              <a:spcAft>
                <a:spcPts val="0"/>
              </a:spcAft>
            </a:pPr>
            <a:r>
              <a:rPr lang="en-US" sz="1800" cap="none" dirty="0">
                <a:solidFill>
                  <a:srgbClr val="002060"/>
                </a:solidFill>
                <a:latin typeface="Arial" panose="020B0604020202020204" pitchFamily="34" charset="0"/>
                <a:cs typeface="Times New Roman" panose="02020603050405020304" pitchFamily="18" charset="0"/>
              </a:rPr>
              <a:t>FAR 23.25(a)(2)(</a:t>
            </a:r>
            <a:r>
              <a:rPr lang="en-US" sz="1800" cap="none" dirty="0" err="1">
                <a:solidFill>
                  <a:srgbClr val="002060"/>
                </a:solidFill>
                <a:latin typeface="Arial" panose="020B0604020202020204" pitchFamily="34" charset="0"/>
                <a:cs typeface="Times New Roman" panose="02020603050405020304" pitchFamily="18" charset="0"/>
              </a:rPr>
              <a:t>i</a:t>
            </a:r>
            <a:r>
              <a:rPr lang="en-US" sz="1800" cap="none" dirty="0">
                <a:solidFill>
                  <a:srgbClr val="002060"/>
                </a:solidFill>
                <a:latin typeface="Arial" panose="020B0604020202020204" pitchFamily="34" charset="0"/>
                <a:cs typeface="Times New Roman" panose="02020603050405020304" pitchFamily="18" charset="0"/>
              </a:rPr>
              <a:t>) would require: (4x170=) 680 pounds of occupants + (3x7.5=) 22.5 oil + (17X6/2=) 51 pounds (knowing that operationally, this is less than half the minimum fuel required – 45 minute reserve) minimum load = 753.5 pounds. Or (ii) 170 pound pilot + 528 pounds fuel + 22.5 oil = 720.5 pounds, so 156.1 pounds is inadequate capacity to comply with 23.25(a)(2)</a:t>
            </a:r>
          </a:p>
          <a:p>
            <a:pPr marL="0" marR="0" algn="l">
              <a:lnSpc>
                <a:spcPct val="107000"/>
              </a:lnSpc>
              <a:spcBef>
                <a:spcPts val="0"/>
              </a:spcBef>
              <a:spcAft>
                <a:spcPts val="0"/>
              </a:spcAft>
            </a:pPr>
            <a:r>
              <a:rPr lang="en-US" sz="1800" cap="none" dirty="0">
                <a:solidFill>
                  <a:srgbClr val="002060"/>
                </a:solidFill>
                <a:latin typeface="Arial" panose="020B0604020202020204" pitchFamily="34" charset="0"/>
                <a:cs typeface="Times New Roman" panose="02020603050405020304" pitchFamily="18" charset="0"/>
              </a:rPr>
              <a:t> </a:t>
            </a:r>
          </a:p>
          <a:p>
            <a:pPr marL="0" marR="0" algn="l">
              <a:lnSpc>
                <a:spcPct val="107000"/>
              </a:lnSpc>
              <a:spcBef>
                <a:spcPts val="0"/>
              </a:spcBef>
              <a:spcAft>
                <a:spcPts val="800"/>
              </a:spcAft>
            </a:pPr>
            <a:r>
              <a:rPr lang="en-US" sz="1800" cap="none" dirty="0">
                <a:solidFill>
                  <a:srgbClr val="002060"/>
                </a:solidFill>
                <a:latin typeface="Arial" panose="020B0604020202020204" pitchFamily="34" charset="0"/>
                <a:cs typeface="Times New Roman" panose="02020603050405020304" pitchFamily="18" charset="0"/>
              </a:rPr>
              <a:t>The client can argue that it’s a CAR 3 certification basis plane, and so can be found compliant to 3.75. Morally, can we approve a configuration which cannot ever carry full fuel? If so, at the very least, we know it can never carry three or four adults, so it should only be approved as a two seat airplane. </a:t>
            </a:r>
          </a:p>
          <a:p>
            <a:endParaRPr lang="en-US" dirty="0"/>
          </a:p>
        </p:txBody>
      </p:sp>
    </p:spTree>
    <p:extLst>
      <p:ext uri="{BB962C8B-B14F-4D97-AF65-F5344CB8AC3E}">
        <p14:creationId xmlns:p14="http://schemas.microsoft.com/office/powerpoint/2010/main" val="2530738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990DE-9CEA-4ED6-AA63-56A98347C605}"/>
              </a:ext>
            </a:extLst>
          </p:cNvPr>
          <p:cNvSpPr>
            <a:spLocks noGrp="1"/>
          </p:cNvSpPr>
          <p:nvPr>
            <p:ph type="title"/>
          </p:nvPr>
        </p:nvSpPr>
        <p:spPr>
          <a:xfrm>
            <a:off x="913774" y="828563"/>
            <a:ext cx="10351752" cy="723511"/>
          </a:xfrm>
        </p:spPr>
        <p:txBody>
          <a:bodyPr/>
          <a:lstStyle/>
          <a:p>
            <a:pPr algn="l"/>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Weight and </a:t>
            </a:r>
            <a:r>
              <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rPr>
              <a:t>C </a:t>
            </a:r>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of</a:t>
            </a:r>
            <a:r>
              <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rPr>
              <a:t> g, </a:t>
            </a:r>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Example 2:</a:t>
            </a:r>
            <a:endParaRPr lang="en-US" dirty="0"/>
          </a:p>
        </p:txBody>
      </p:sp>
      <p:sp>
        <p:nvSpPr>
          <p:cNvPr id="3" name="Text Placeholder 2">
            <a:extLst>
              <a:ext uri="{FF2B5EF4-FFF2-40B4-BE49-F238E27FC236}">
                <a16:creationId xmlns:a16="http://schemas.microsoft.com/office/drawing/2014/main" id="{B0150464-19E8-42E4-9332-A82F8D7A8DE4}"/>
              </a:ext>
            </a:extLst>
          </p:cNvPr>
          <p:cNvSpPr>
            <a:spLocks noGrp="1"/>
          </p:cNvSpPr>
          <p:nvPr>
            <p:ph type="body" idx="1"/>
          </p:nvPr>
        </p:nvSpPr>
        <p:spPr>
          <a:xfrm>
            <a:off x="913774" y="1696453"/>
            <a:ext cx="10351752" cy="4332984"/>
          </a:xfrm>
        </p:spPr>
        <p:txBody>
          <a:bodyPr>
            <a:normAutofit lnSpcReduction="10000"/>
          </a:bodyPr>
          <a:lstStyle/>
          <a:p>
            <a:pPr algn="l"/>
            <a:r>
              <a:rPr lang="en-US" cap="none" dirty="0">
                <a:solidFill>
                  <a:srgbClr val="002060"/>
                </a:solidFill>
                <a:latin typeface="Arial" panose="020B0604020202020204" pitchFamily="34" charset="0"/>
                <a:cs typeface="Times New Roman" panose="02020603050405020304" pitchFamily="18" charset="0"/>
              </a:rPr>
              <a:t>Sum of Mods and C of G Range, Example 2:</a:t>
            </a:r>
          </a:p>
          <a:p>
            <a:pPr algn="l"/>
            <a:r>
              <a:rPr lang="en-US" cap="none" dirty="0">
                <a:solidFill>
                  <a:srgbClr val="002060"/>
                </a:solidFill>
                <a:latin typeface="Arial" panose="020B0604020202020204" pitchFamily="34" charset="0"/>
                <a:cs typeface="Times New Roman" panose="02020603050405020304" pitchFamily="18" charset="0"/>
              </a:rPr>
              <a:t>A Cessna 172N has been flying for more than 15 years with modifications including an </a:t>
            </a:r>
            <a:r>
              <a:rPr lang="en-US" cap="none" dirty="0" err="1">
                <a:solidFill>
                  <a:srgbClr val="002060"/>
                </a:solidFill>
                <a:latin typeface="Arial" panose="020B0604020202020204" pitchFamily="34" charset="0"/>
                <a:cs typeface="Times New Roman" panose="02020603050405020304" pitchFamily="18" charset="0"/>
              </a:rPr>
              <a:t>STC’d</a:t>
            </a:r>
            <a:r>
              <a:rPr lang="en-US" cap="none" dirty="0">
                <a:solidFill>
                  <a:srgbClr val="002060"/>
                </a:solidFill>
                <a:latin typeface="Arial" panose="020B0604020202020204" pitchFamily="34" charset="0"/>
                <a:cs typeface="Times New Roman" panose="02020603050405020304" pitchFamily="18" charset="0"/>
              </a:rPr>
              <a:t> engine change (150 to 180HP), an </a:t>
            </a:r>
            <a:r>
              <a:rPr lang="en-US" cap="none" dirty="0" err="1">
                <a:solidFill>
                  <a:srgbClr val="002060"/>
                </a:solidFill>
                <a:latin typeface="Arial" panose="020B0604020202020204" pitchFamily="34" charset="0"/>
                <a:cs typeface="Times New Roman" panose="02020603050405020304" pitchFamily="18" charset="0"/>
              </a:rPr>
              <a:t>STC’d</a:t>
            </a:r>
            <a:r>
              <a:rPr lang="en-US" cap="none" dirty="0">
                <a:solidFill>
                  <a:srgbClr val="002060"/>
                </a:solidFill>
                <a:latin typeface="Arial" panose="020B0604020202020204" pitchFamily="34" charset="0"/>
                <a:cs typeface="Times New Roman" panose="02020603050405020304" pitchFamily="18" charset="0"/>
              </a:rPr>
              <a:t> STOL kit, </a:t>
            </a:r>
            <a:r>
              <a:rPr lang="en-US" cap="none" dirty="0" err="1">
                <a:solidFill>
                  <a:srgbClr val="002060"/>
                </a:solidFill>
                <a:latin typeface="Arial" panose="020B0604020202020204" pitchFamily="34" charset="0"/>
                <a:cs typeface="Times New Roman" panose="02020603050405020304" pitchFamily="18" charset="0"/>
              </a:rPr>
              <a:t>STC’d</a:t>
            </a:r>
            <a:r>
              <a:rPr lang="en-US" cap="none" dirty="0">
                <a:solidFill>
                  <a:srgbClr val="002060"/>
                </a:solidFill>
                <a:latin typeface="Arial" panose="020B0604020202020204" pitchFamily="34" charset="0"/>
                <a:cs typeface="Times New Roman" panose="02020603050405020304" pitchFamily="18" charset="0"/>
              </a:rPr>
              <a:t> wing extensions and a factory float kit &amp; </a:t>
            </a:r>
            <a:r>
              <a:rPr lang="en-US" cap="none" dirty="0" err="1">
                <a:solidFill>
                  <a:srgbClr val="002060"/>
                </a:solidFill>
                <a:latin typeface="Arial" panose="020B0604020202020204" pitchFamily="34" charset="0"/>
                <a:cs typeface="Times New Roman" panose="02020603050405020304" pitchFamily="18" charset="0"/>
              </a:rPr>
              <a:t>STC’d</a:t>
            </a:r>
            <a:r>
              <a:rPr lang="en-US" cap="none" dirty="0">
                <a:solidFill>
                  <a:srgbClr val="002060"/>
                </a:solidFill>
                <a:latin typeface="Arial" panose="020B0604020202020204" pitchFamily="34" charset="0"/>
                <a:cs typeface="Times New Roman" panose="02020603050405020304" pitchFamily="18" charset="0"/>
              </a:rPr>
              <a:t> floats. This makes the airplane characteristically the same as an R172K floatplane.</a:t>
            </a:r>
          </a:p>
          <a:p>
            <a:pPr algn="l"/>
            <a:r>
              <a:rPr lang="en-US" cap="none" dirty="0">
                <a:solidFill>
                  <a:srgbClr val="002060"/>
                </a:solidFill>
                <a:latin typeface="Arial" panose="020B0604020202020204" pitchFamily="34" charset="0"/>
                <a:cs typeface="Times New Roman" panose="02020603050405020304" pitchFamily="18" charset="0"/>
              </a:rPr>
              <a:t>A reissue of </a:t>
            </a:r>
            <a:r>
              <a:rPr lang="en-US" cap="none" dirty="0" err="1">
                <a:solidFill>
                  <a:srgbClr val="002060"/>
                </a:solidFill>
                <a:latin typeface="Arial" panose="020B0604020202020204" pitchFamily="34" charset="0"/>
                <a:cs typeface="Times New Roman" panose="02020603050405020304" pitchFamily="18" charset="0"/>
              </a:rPr>
              <a:t>STC</a:t>
            </a:r>
            <a:r>
              <a:rPr lang="en-US" cap="none" dirty="0">
                <a:solidFill>
                  <a:srgbClr val="002060"/>
                </a:solidFill>
                <a:latin typeface="Arial" panose="020B0604020202020204" pitchFamily="34" charset="0"/>
                <a:cs typeface="Times New Roman" panose="02020603050405020304" pitchFamily="18" charset="0"/>
              </a:rPr>
              <a:t> SA01-35 caused a conflict in gross weight between the 172N and its actual multi mod configuration, which resulted in a gross weight reduction of 150 pounds. The operator could not use the airplane with this more restrictive weight limit.</a:t>
            </a:r>
          </a:p>
          <a:p>
            <a:pPr algn="l"/>
            <a:r>
              <a:rPr lang="en-US" cap="none" dirty="0">
                <a:solidFill>
                  <a:srgbClr val="002060"/>
                </a:solidFill>
                <a:latin typeface="Arial" panose="020B0604020202020204" pitchFamily="34" charset="0"/>
                <a:cs typeface="Times New Roman" panose="02020603050405020304" pitchFamily="18" charset="0"/>
              </a:rPr>
              <a:t>The multi modified airplane is to be operated by some combination of the Cessna POH for the Landplane version, the Cessna Seaplane Supplement, an FMS for the engine change, an FMS for the Wing Extensions, and an FMS for the floats. </a:t>
            </a:r>
          </a:p>
          <a:p>
            <a:pPr algn="l"/>
            <a:endParaRPr lang="en-US" cap="none" dirty="0">
              <a:solidFill>
                <a:srgbClr val="002060"/>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268723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85A01-1E05-4B4D-9699-0FB8B2999E88}"/>
              </a:ext>
            </a:extLst>
          </p:cNvPr>
          <p:cNvSpPr>
            <a:spLocks noGrp="1"/>
          </p:cNvSpPr>
          <p:nvPr>
            <p:ph type="title"/>
          </p:nvPr>
        </p:nvSpPr>
        <p:spPr>
          <a:xfrm>
            <a:off x="913775" y="618517"/>
            <a:ext cx="10364451" cy="758107"/>
          </a:xfrm>
        </p:spPr>
        <p:txBody>
          <a:bodyPr>
            <a:normAutofit/>
          </a:bodyPr>
          <a:lstStyle/>
          <a:p>
            <a:pPr algn="l"/>
            <a:r>
              <a:rPr lang="en-US" sz="2800"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Example 2, Continued:</a:t>
            </a:r>
            <a:endParaRPr lang="en-US" sz="2800" dirty="0"/>
          </a:p>
        </p:txBody>
      </p:sp>
      <p:sp>
        <p:nvSpPr>
          <p:cNvPr id="5" name="Content Placeholder 4">
            <a:extLst>
              <a:ext uri="{FF2B5EF4-FFF2-40B4-BE49-F238E27FC236}">
                <a16:creationId xmlns:a16="http://schemas.microsoft.com/office/drawing/2014/main" id="{194D7D99-E9B6-47E7-8072-02D901D504D9}"/>
              </a:ext>
            </a:extLst>
          </p:cNvPr>
          <p:cNvSpPr>
            <a:spLocks noGrp="1"/>
          </p:cNvSpPr>
          <p:nvPr>
            <p:ph sz="quarter" idx="13"/>
          </p:nvPr>
        </p:nvSpPr>
        <p:spPr>
          <a:xfrm>
            <a:off x="913774" y="1487156"/>
            <a:ext cx="10363826" cy="4304043"/>
          </a:xfrm>
        </p:spPr>
        <p:txBody>
          <a:bodyPr/>
          <a:lstStyle/>
          <a:p>
            <a:r>
              <a:rPr lang="en-US" cap="none" dirty="0">
                <a:solidFill>
                  <a:srgbClr val="002060"/>
                </a:solidFill>
                <a:latin typeface="Arial" panose="020B0604020202020204" pitchFamily="34" charset="0"/>
                <a:cs typeface="Times New Roman" panose="02020603050405020304" pitchFamily="18" charset="0"/>
              </a:rPr>
              <a:t>Between these various Flight Manuals and supplements and different landing gear, six different forward C of G limits could be considered for applicability. </a:t>
            </a:r>
          </a:p>
          <a:p>
            <a:r>
              <a:rPr lang="en-US" cap="none" dirty="0">
                <a:solidFill>
                  <a:srgbClr val="002060"/>
                </a:solidFill>
                <a:latin typeface="Arial" panose="020B0604020202020204" pitchFamily="34" charset="0"/>
                <a:cs typeface="Times New Roman" panose="02020603050405020304" pitchFamily="18" charset="0"/>
              </a:rPr>
              <a:t>Expecting an installing </a:t>
            </a:r>
            <a:r>
              <a:rPr lang="en-US" cap="none" dirty="0" err="1">
                <a:solidFill>
                  <a:srgbClr val="002060"/>
                </a:solidFill>
                <a:latin typeface="Arial" panose="020B0604020202020204" pitchFamily="34" charset="0"/>
                <a:cs typeface="Times New Roman" panose="02020603050405020304" pitchFamily="18" charset="0"/>
              </a:rPr>
              <a:t>AME</a:t>
            </a:r>
            <a:r>
              <a:rPr lang="en-US" cap="none" dirty="0">
                <a:solidFill>
                  <a:srgbClr val="002060"/>
                </a:solidFill>
                <a:latin typeface="Arial" panose="020B0604020202020204" pitchFamily="34" charset="0"/>
                <a:cs typeface="Times New Roman" panose="02020603050405020304" pitchFamily="18" charset="0"/>
              </a:rPr>
              <a:t>/AMO, Operator/OC holder, or pilot to correctly interpret the most applicable information from six differing, and conflicting limitations is unrealistic.</a:t>
            </a:r>
          </a:p>
          <a:p>
            <a:r>
              <a:rPr lang="en-US" cap="none" dirty="0">
                <a:solidFill>
                  <a:srgbClr val="002060"/>
                </a:solidFill>
                <a:latin typeface="Arial" panose="020B0604020202020204" pitchFamily="34" charset="0"/>
                <a:cs typeface="Times New Roman" panose="02020603050405020304" pitchFamily="18" charset="0"/>
              </a:rPr>
              <a:t>After a comprehensive analysis and five page report of the factors, a single appropriately conservative forward C of G limit was chosen from the approved data available and approved in an sSTC, along with the original (150 pounds returned) gross weight.</a:t>
            </a:r>
          </a:p>
          <a:p>
            <a:r>
              <a:rPr lang="en-US" cap="none" dirty="0">
                <a:solidFill>
                  <a:srgbClr val="002060"/>
                </a:solidFill>
                <a:latin typeface="Arial" panose="020B0604020202020204" pitchFamily="34" charset="0"/>
                <a:cs typeface="Times New Roman" panose="02020603050405020304" pitchFamily="18" charset="0"/>
              </a:rPr>
              <a:t>That sSTC did not approval any new data, and specified a placard as the required change. The placard defined the prerequisite configuration, the operating references, and specific limitations. The information to the pilot is now unmistakable. </a:t>
            </a:r>
            <a:endParaRPr lang="en-US" dirty="0"/>
          </a:p>
        </p:txBody>
      </p:sp>
    </p:spTree>
    <p:extLst>
      <p:ext uri="{BB962C8B-B14F-4D97-AF65-F5344CB8AC3E}">
        <p14:creationId xmlns:p14="http://schemas.microsoft.com/office/powerpoint/2010/main" val="2395170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C981B1-5E60-49A5-8DA0-F8648C9C1B2F}"/>
              </a:ext>
            </a:extLst>
          </p:cNvPr>
          <p:cNvSpPr>
            <a:spLocks noGrp="1"/>
          </p:cNvSpPr>
          <p:nvPr>
            <p:ph type="title"/>
          </p:nvPr>
        </p:nvSpPr>
        <p:spPr>
          <a:xfrm>
            <a:off x="913775" y="609600"/>
            <a:ext cx="3935688" cy="1014663"/>
          </a:xfrm>
        </p:spPr>
        <p:txBody>
          <a:bodyPr>
            <a:normAutofit/>
          </a:bodyPr>
          <a:lstStyle/>
          <a:p>
            <a:pPr algn="l"/>
            <a:r>
              <a:rPr lang="en-US" sz="2800" cap="none" dirty="0">
                <a:solidFill>
                  <a:srgbClr val="002060"/>
                </a:solidFill>
                <a:latin typeface="Arial" panose="020B0604020202020204" pitchFamily="34" charset="0"/>
                <a:cs typeface="Times New Roman" panose="02020603050405020304" pitchFamily="18" charset="0"/>
              </a:rPr>
              <a:t>Forward C of G limits by mods</a:t>
            </a:r>
          </a:p>
        </p:txBody>
      </p:sp>
      <p:pic>
        <p:nvPicPr>
          <p:cNvPr id="8" name="Content Placeholder 7">
            <a:extLst>
              <a:ext uri="{FF2B5EF4-FFF2-40B4-BE49-F238E27FC236}">
                <a16:creationId xmlns:a16="http://schemas.microsoft.com/office/drawing/2014/main" id="{9288DFB6-1EC7-4659-8EA5-EC04D052EF72}"/>
              </a:ext>
            </a:extLst>
          </p:cNvPr>
          <p:cNvPicPr>
            <a:picLocks noGrp="1" noChangeAspect="1"/>
          </p:cNvPicPr>
          <p:nvPr>
            <p:ph sz="quarter" idx="13"/>
          </p:nvPr>
        </p:nvPicPr>
        <p:blipFill>
          <a:blip r:embed="rId2"/>
          <a:stretch>
            <a:fillRect/>
          </a:stretch>
        </p:blipFill>
        <p:spPr>
          <a:xfrm>
            <a:off x="5372526" y="609600"/>
            <a:ext cx="5610960" cy="5181600"/>
          </a:xfrm>
        </p:spPr>
      </p:pic>
      <p:sp>
        <p:nvSpPr>
          <p:cNvPr id="5" name="Text Placeholder 4">
            <a:extLst>
              <a:ext uri="{FF2B5EF4-FFF2-40B4-BE49-F238E27FC236}">
                <a16:creationId xmlns:a16="http://schemas.microsoft.com/office/drawing/2014/main" id="{4F2B82ED-3EE9-4464-A11C-F3280D632DB9}"/>
              </a:ext>
            </a:extLst>
          </p:cNvPr>
          <p:cNvSpPr>
            <a:spLocks noGrp="1"/>
          </p:cNvSpPr>
          <p:nvPr>
            <p:ph type="body" sz="half" idx="2"/>
          </p:nvPr>
        </p:nvSpPr>
        <p:spPr>
          <a:xfrm>
            <a:off x="913774" y="1720515"/>
            <a:ext cx="3935689" cy="4199021"/>
          </a:xfrm>
        </p:spPr>
        <p:txBody>
          <a:bodyPr>
            <a:noAutofit/>
          </a:bodyPr>
          <a:lstStyle/>
          <a:p>
            <a:pPr algn="l"/>
            <a:r>
              <a:rPr lang="en-US" sz="2000" cap="none" dirty="0">
                <a:solidFill>
                  <a:srgbClr val="002060"/>
                </a:solidFill>
                <a:latin typeface="Arial" panose="020B0604020202020204" pitchFamily="34" charset="0"/>
                <a:cs typeface="Times New Roman" panose="02020603050405020304" pitchFamily="18" charset="0"/>
              </a:rPr>
              <a:t>The six different forward C of G limits applicable to the airplane as a result of different modifications installed, and either floats or wheels. </a:t>
            </a:r>
          </a:p>
          <a:p>
            <a:pPr algn="l"/>
            <a:r>
              <a:rPr lang="en-US" sz="2000" cap="none" dirty="0">
                <a:solidFill>
                  <a:srgbClr val="002060"/>
                </a:solidFill>
                <a:latin typeface="Arial" panose="020B0604020202020204" pitchFamily="34" charset="0"/>
                <a:cs typeface="Times New Roman" panose="02020603050405020304" pitchFamily="18" charset="0"/>
              </a:rPr>
              <a:t>It was necessary to evaluate the various limitations to select the most conservatively applicable for the multi mod sSTC approval issued to approve the combination of the modifications.</a:t>
            </a:r>
          </a:p>
        </p:txBody>
      </p:sp>
    </p:spTree>
    <p:extLst>
      <p:ext uri="{BB962C8B-B14F-4D97-AF65-F5344CB8AC3E}">
        <p14:creationId xmlns:p14="http://schemas.microsoft.com/office/powerpoint/2010/main" val="2790957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B5F5DF-8616-4116-8D59-27523886E859}"/>
              </a:ext>
            </a:extLst>
          </p:cNvPr>
          <p:cNvSpPr>
            <a:spLocks noGrp="1"/>
          </p:cNvSpPr>
          <p:nvPr>
            <p:ph type="title"/>
          </p:nvPr>
        </p:nvSpPr>
        <p:spPr>
          <a:xfrm>
            <a:off x="913775" y="618518"/>
            <a:ext cx="10364451" cy="548546"/>
          </a:xfrm>
        </p:spPr>
        <p:txBody>
          <a:bodyPr>
            <a:normAutofit fontScale="90000"/>
          </a:bodyPr>
          <a:lstStyle/>
          <a:p>
            <a:pPr algn="l"/>
            <a:r>
              <a:rPr lang="en-US" dirty="0">
                <a:solidFill>
                  <a:schemeClr val="accent3">
                    <a:lumMod val="50000"/>
                  </a:schemeClr>
                </a:solidFill>
              </a:rPr>
              <a:t>Wing Modifications and fuel flow</a:t>
            </a:r>
          </a:p>
        </p:txBody>
      </p:sp>
      <p:sp>
        <p:nvSpPr>
          <p:cNvPr id="5" name="Content Placeholder 4">
            <a:extLst>
              <a:ext uri="{FF2B5EF4-FFF2-40B4-BE49-F238E27FC236}">
                <a16:creationId xmlns:a16="http://schemas.microsoft.com/office/drawing/2014/main" id="{FFBDF2AA-3154-48FC-8B66-9FDA704EF79E}"/>
              </a:ext>
            </a:extLst>
          </p:cNvPr>
          <p:cNvSpPr>
            <a:spLocks noGrp="1"/>
          </p:cNvSpPr>
          <p:nvPr>
            <p:ph sz="quarter" idx="13"/>
          </p:nvPr>
        </p:nvSpPr>
        <p:spPr>
          <a:xfrm>
            <a:off x="913774" y="1443790"/>
            <a:ext cx="10363826" cy="4347410"/>
          </a:xfrm>
        </p:spPr>
        <p:txBody>
          <a:bodyPr>
            <a:normAutofit fontScale="92500" lnSpcReduction="10000"/>
          </a:bodyPr>
          <a:lstStyle/>
          <a:p>
            <a:r>
              <a:rPr lang="en-US" sz="1800" cap="none" dirty="0">
                <a:solidFill>
                  <a:schemeClr val="accent3">
                    <a:lumMod val="50000"/>
                  </a:schemeClr>
                </a:solidFill>
                <a:latin typeface="Arial" panose="020B0604020202020204" pitchFamily="34" charset="0"/>
              </a:rPr>
              <a:t>Multi mod Cessnas commonly include engine change (power increase) by </a:t>
            </a:r>
            <a:r>
              <a:rPr lang="en-US" sz="1800" cap="none" dirty="0" err="1">
                <a:solidFill>
                  <a:schemeClr val="accent3">
                    <a:lumMod val="50000"/>
                  </a:schemeClr>
                </a:solidFill>
                <a:latin typeface="Arial" panose="020B0604020202020204" pitchFamily="34" charset="0"/>
              </a:rPr>
              <a:t>STC</a:t>
            </a:r>
            <a:r>
              <a:rPr lang="en-US" sz="1800" cap="none" dirty="0">
                <a:solidFill>
                  <a:schemeClr val="accent3">
                    <a:lumMod val="50000"/>
                  </a:schemeClr>
                </a:solidFill>
                <a:latin typeface="Arial" panose="020B0604020202020204" pitchFamily="34" charset="0"/>
              </a:rPr>
              <a:t>, wing changes by </a:t>
            </a:r>
            <a:r>
              <a:rPr lang="en-US" sz="1800" cap="none" dirty="0" err="1">
                <a:solidFill>
                  <a:schemeClr val="accent3">
                    <a:lumMod val="50000"/>
                  </a:schemeClr>
                </a:solidFill>
                <a:latin typeface="Arial" panose="020B0604020202020204" pitchFamily="34" charset="0"/>
              </a:rPr>
              <a:t>STC</a:t>
            </a:r>
            <a:r>
              <a:rPr lang="en-US" sz="1800" cap="none" dirty="0">
                <a:solidFill>
                  <a:schemeClr val="accent3">
                    <a:lumMod val="50000"/>
                  </a:schemeClr>
                </a:solidFill>
                <a:latin typeface="Arial" panose="020B0604020202020204" pitchFamily="34" charset="0"/>
              </a:rPr>
              <a:t> (STOL kit, wing extensions, </a:t>
            </a:r>
            <a:r>
              <a:rPr lang="en-US" sz="1800" cap="none" dirty="0" err="1">
                <a:solidFill>
                  <a:schemeClr val="accent3">
                    <a:lumMod val="50000"/>
                  </a:schemeClr>
                </a:solidFill>
                <a:latin typeface="Arial" panose="020B0604020202020204" pitchFamily="34" charset="0"/>
              </a:rPr>
              <a:t>VG’s</a:t>
            </a:r>
            <a:r>
              <a:rPr lang="en-US" sz="1800" cap="none" dirty="0">
                <a:solidFill>
                  <a:schemeClr val="accent3">
                    <a:lumMod val="50000"/>
                  </a:schemeClr>
                </a:solidFill>
                <a:latin typeface="Arial" panose="020B0604020202020204" pitchFamily="34" charset="0"/>
              </a:rPr>
              <a:t>).</a:t>
            </a:r>
          </a:p>
          <a:p>
            <a:r>
              <a:rPr lang="en-US" sz="1800" cap="none" dirty="0">
                <a:solidFill>
                  <a:schemeClr val="accent3">
                    <a:lumMod val="50000"/>
                  </a:schemeClr>
                </a:solidFill>
                <a:latin typeface="Arial" panose="020B0604020202020204" pitchFamily="34" charset="0"/>
              </a:rPr>
              <a:t>The Cessna 180 and 182 is eligible for </a:t>
            </a:r>
            <a:r>
              <a:rPr lang="en-US" sz="1800" cap="none" dirty="0">
                <a:solidFill>
                  <a:schemeClr val="accent3">
                    <a:lumMod val="50000"/>
                  </a:schemeClr>
                </a:solidFill>
                <a:effectLst/>
                <a:latin typeface="Arial" panose="020B0604020202020204" pitchFamily="34" charset="0"/>
                <a:ea typeface="Calibri" panose="020F0502020204030204" pitchFamily="34" charset="0"/>
              </a:rPr>
              <a:t>conversion by </a:t>
            </a:r>
            <a:r>
              <a:rPr lang="en-US" sz="1800" cap="none" dirty="0" err="1">
                <a:solidFill>
                  <a:schemeClr val="accent3">
                    <a:lumMod val="50000"/>
                  </a:schemeClr>
                </a:solidFill>
                <a:effectLst/>
                <a:latin typeface="Arial" panose="020B0604020202020204" pitchFamily="34" charset="0"/>
                <a:ea typeface="Calibri" panose="020F0502020204030204" pitchFamily="34" charset="0"/>
              </a:rPr>
              <a:t>STC</a:t>
            </a:r>
            <a:r>
              <a:rPr lang="en-US" sz="1800" cap="none" dirty="0">
                <a:solidFill>
                  <a:schemeClr val="accent3">
                    <a:lumMod val="50000"/>
                  </a:schemeClr>
                </a:solidFill>
                <a:effectLst/>
                <a:latin typeface="Arial" panose="020B0604020202020204" pitchFamily="34" charset="0"/>
                <a:ea typeface="Calibri" panose="020F0502020204030204" pitchFamily="34" charset="0"/>
              </a:rPr>
              <a:t> from a </a:t>
            </a:r>
            <a:r>
              <a:rPr lang="en-US" sz="1800" cap="none" dirty="0" err="1">
                <a:solidFill>
                  <a:schemeClr val="accent3">
                    <a:lumMod val="50000"/>
                  </a:schemeClr>
                </a:solidFill>
                <a:effectLst/>
                <a:latin typeface="Arial" panose="020B0604020202020204" pitchFamily="34" charset="0"/>
                <a:ea typeface="Calibri" panose="020F0502020204030204" pitchFamily="34" charset="0"/>
              </a:rPr>
              <a:t>carburetted</a:t>
            </a:r>
            <a:r>
              <a:rPr lang="en-US" sz="1800" cap="none" dirty="0">
                <a:solidFill>
                  <a:schemeClr val="accent3">
                    <a:lumMod val="50000"/>
                  </a:schemeClr>
                </a:solidFill>
                <a:effectLst/>
                <a:latin typeface="Arial" panose="020B0604020202020204" pitchFamily="34" charset="0"/>
                <a:ea typeface="Calibri" panose="020F0502020204030204" pitchFamily="34" charset="0"/>
              </a:rPr>
              <a:t> O-470 engine, to a </a:t>
            </a:r>
            <a:r>
              <a:rPr lang="en-US" sz="1800" cap="none" dirty="0" err="1">
                <a:solidFill>
                  <a:schemeClr val="accent3">
                    <a:lumMod val="50000"/>
                  </a:schemeClr>
                </a:solidFill>
                <a:effectLst/>
                <a:latin typeface="Arial" panose="020B0604020202020204" pitchFamily="34" charset="0"/>
                <a:ea typeface="Calibri" panose="020F0502020204030204" pitchFamily="34" charset="0"/>
              </a:rPr>
              <a:t>carburetted</a:t>
            </a:r>
            <a:r>
              <a:rPr lang="en-US" sz="1800" cap="none" dirty="0">
                <a:solidFill>
                  <a:schemeClr val="accent3">
                    <a:lumMod val="50000"/>
                  </a:schemeClr>
                </a:solidFill>
                <a:effectLst/>
                <a:latin typeface="Arial" panose="020B0604020202020204" pitchFamily="34" charset="0"/>
                <a:ea typeface="Calibri" panose="020F0502020204030204" pitchFamily="34" charset="0"/>
              </a:rPr>
              <a:t> modified O-520 or O-550 engine. The latter engines consume more fuel (higher fuel flow). Compliance has been found (and the author has done this fuel flow and flight testing). </a:t>
            </a:r>
          </a:p>
          <a:p>
            <a:r>
              <a:rPr lang="en-US" sz="1800" cap="none" dirty="0">
                <a:solidFill>
                  <a:schemeClr val="accent3">
                    <a:lumMod val="50000"/>
                  </a:schemeClr>
                </a:solidFill>
                <a:effectLst/>
                <a:latin typeface="Arial" panose="020B0604020202020204" pitchFamily="34" charset="0"/>
                <a:ea typeface="Calibri" panose="020F0502020204030204" pitchFamily="34" charset="0"/>
              </a:rPr>
              <a:t>These planes are also approved for the installation of STOL kits. When the STOL kit is installed, the airfoil is capable of attaining a higher angle of attack (</a:t>
            </a:r>
            <a:r>
              <a:rPr lang="en-US" sz="1800" cap="none" dirty="0" err="1">
                <a:solidFill>
                  <a:schemeClr val="accent3">
                    <a:lumMod val="50000"/>
                  </a:schemeClr>
                </a:solidFill>
                <a:effectLst/>
                <a:latin typeface="Arial" panose="020B0604020202020204" pitchFamily="34" charset="0"/>
                <a:ea typeface="Calibri" panose="020F0502020204030204" pitchFamily="34" charset="0"/>
              </a:rPr>
              <a:t>AoA</a:t>
            </a:r>
            <a:r>
              <a:rPr lang="en-US" sz="1800" cap="none" dirty="0">
                <a:solidFill>
                  <a:schemeClr val="accent3">
                    <a:lumMod val="50000"/>
                  </a:schemeClr>
                </a:solidFill>
                <a:effectLst/>
                <a:latin typeface="Arial" panose="020B0604020202020204" pitchFamily="34" charset="0"/>
                <a:ea typeface="Calibri" panose="020F0502020204030204" pitchFamily="34" charset="0"/>
              </a:rPr>
              <a:t>) before breaking in the stall. At the higher </a:t>
            </a:r>
            <a:r>
              <a:rPr lang="en-US" sz="1800" cap="none" dirty="0" err="1">
                <a:solidFill>
                  <a:schemeClr val="accent3">
                    <a:lumMod val="50000"/>
                  </a:schemeClr>
                </a:solidFill>
                <a:effectLst/>
                <a:latin typeface="Arial" panose="020B0604020202020204" pitchFamily="34" charset="0"/>
                <a:ea typeface="Calibri" panose="020F0502020204030204" pitchFamily="34" charset="0"/>
              </a:rPr>
              <a:t>AoA</a:t>
            </a:r>
            <a:r>
              <a:rPr lang="en-US" sz="1800" cap="none" dirty="0">
                <a:solidFill>
                  <a:schemeClr val="accent3">
                    <a:lumMod val="50000"/>
                  </a:schemeClr>
                </a:solidFill>
                <a:effectLst/>
                <a:latin typeface="Arial" panose="020B0604020202020204" pitchFamily="34" charset="0"/>
                <a:ea typeface="Calibri" panose="020F0502020204030204" pitchFamily="34" charset="0"/>
              </a:rPr>
              <a:t>, the fuel flow may no longer be adequate for the higher consuming changed engine. </a:t>
            </a:r>
          </a:p>
          <a:p>
            <a:r>
              <a:rPr lang="en-US" sz="1800" cap="none" dirty="0">
                <a:solidFill>
                  <a:schemeClr val="accent3">
                    <a:lumMod val="50000"/>
                  </a:schemeClr>
                </a:solidFill>
                <a:effectLst/>
                <a:latin typeface="Arial" panose="020B0604020202020204" pitchFamily="34" charset="0"/>
                <a:ea typeface="Calibri" panose="020F0502020204030204" pitchFamily="34" charset="0"/>
              </a:rPr>
              <a:t>This unsafe condition is further aggravated by two facts: The engine will run for a minute or so on the contents of the </a:t>
            </a:r>
            <a:r>
              <a:rPr lang="en-US" sz="1800" cap="none" dirty="0" err="1">
                <a:solidFill>
                  <a:schemeClr val="accent3">
                    <a:lumMod val="50000"/>
                  </a:schemeClr>
                </a:solidFill>
                <a:effectLst/>
                <a:latin typeface="Arial" panose="020B0604020202020204" pitchFamily="34" charset="0"/>
                <a:ea typeface="Calibri" panose="020F0502020204030204" pitchFamily="34" charset="0"/>
              </a:rPr>
              <a:t>carburettor</a:t>
            </a:r>
            <a:r>
              <a:rPr lang="en-US" sz="1800" cap="none" dirty="0">
                <a:solidFill>
                  <a:schemeClr val="accent3">
                    <a:lumMod val="50000"/>
                  </a:schemeClr>
                </a:solidFill>
                <a:effectLst/>
                <a:latin typeface="Arial" panose="020B0604020202020204" pitchFamily="34" charset="0"/>
                <a:ea typeface="Calibri" panose="020F0502020204030204" pitchFamily="34" charset="0"/>
              </a:rPr>
              <a:t> float bowl, and seem to be fine, until the float bowl is emptied. And, this high </a:t>
            </a:r>
            <a:r>
              <a:rPr lang="en-US" sz="1800" cap="none" dirty="0" err="1">
                <a:solidFill>
                  <a:schemeClr val="accent3">
                    <a:lumMod val="50000"/>
                  </a:schemeClr>
                </a:solidFill>
                <a:effectLst/>
                <a:latin typeface="Arial" panose="020B0604020202020204" pitchFamily="34" charset="0"/>
                <a:ea typeface="Calibri" panose="020F0502020204030204" pitchFamily="34" charset="0"/>
              </a:rPr>
              <a:t>AoA</a:t>
            </a:r>
            <a:r>
              <a:rPr lang="en-US" sz="1800" cap="none" dirty="0">
                <a:solidFill>
                  <a:schemeClr val="accent3">
                    <a:lumMod val="50000"/>
                  </a:schemeClr>
                </a:solidFill>
                <a:effectLst/>
                <a:latin typeface="Arial" panose="020B0604020202020204" pitchFamily="34" charset="0"/>
                <a:ea typeface="Calibri" panose="020F0502020204030204" pitchFamily="34" charset="0"/>
              </a:rPr>
              <a:t>, full power situation is likely to be flown when an inexperienced pilot misjudges a water takeoff, and tries to outclimb an obstacle. This is worse, and more likely, in a floatplane off a lake, where a takeoff distance calculation is very difficult.</a:t>
            </a:r>
            <a:endParaRPr lang="en-US" cap="none" dirty="0">
              <a:solidFill>
                <a:schemeClr val="accent3">
                  <a:lumMod val="50000"/>
                </a:schemeClr>
              </a:solidFill>
            </a:endParaRPr>
          </a:p>
        </p:txBody>
      </p:sp>
    </p:spTree>
    <p:extLst>
      <p:ext uri="{BB962C8B-B14F-4D97-AF65-F5344CB8AC3E}">
        <p14:creationId xmlns:p14="http://schemas.microsoft.com/office/powerpoint/2010/main" val="2905036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88274C-4490-4B2C-A80B-03F3FD3DA92E}"/>
              </a:ext>
            </a:extLst>
          </p:cNvPr>
          <p:cNvSpPr>
            <a:spLocks noGrp="1"/>
          </p:cNvSpPr>
          <p:nvPr>
            <p:ph type="title"/>
          </p:nvPr>
        </p:nvSpPr>
        <p:spPr/>
        <p:txBody>
          <a:bodyPr numCol="2">
            <a:normAutofit/>
          </a:bodyPr>
          <a:lstStyle/>
          <a:p>
            <a:r>
              <a:rPr lang="en-US" sz="1700" cap="none" dirty="0">
                <a:solidFill>
                  <a:schemeClr val="accent3">
                    <a:lumMod val="50000"/>
                  </a:schemeClr>
                </a:solidFill>
                <a:latin typeface="Arial" panose="020B0604020202020204" pitchFamily="34" charset="0"/>
                <a:ea typeface="+mn-ea"/>
                <a:cs typeface="+mn-cs"/>
              </a:rPr>
              <a:t>Author’s fuel flow testing of a Cessna 185, modified     with a </a:t>
            </a:r>
            <a:r>
              <a:rPr lang="en-US" sz="1700" cap="none" dirty="0" err="1">
                <a:solidFill>
                  <a:schemeClr val="accent3">
                    <a:lumMod val="50000"/>
                  </a:schemeClr>
                </a:solidFill>
                <a:latin typeface="Arial" panose="020B0604020202020204" pitchFamily="34" charset="0"/>
                <a:ea typeface="+mn-ea"/>
                <a:cs typeface="+mn-cs"/>
              </a:rPr>
              <a:t>carburetted</a:t>
            </a:r>
            <a:r>
              <a:rPr lang="en-US" sz="1700" cap="none" dirty="0">
                <a:solidFill>
                  <a:schemeClr val="accent3">
                    <a:lumMod val="50000"/>
                  </a:schemeClr>
                </a:solidFill>
                <a:latin typeface="Arial" panose="020B0604020202020204" pitchFamily="34" charset="0"/>
                <a:ea typeface="+mn-ea"/>
                <a:cs typeface="+mn-cs"/>
              </a:rPr>
              <a:t> TCM-520 engine. It can be seen that the lowest part of the fuel tanks (about where the rear doorpost is) is only slightly above the </a:t>
            </a:r>
            <a:r>
              <a:rPr lang="en-US" sz="1700" cap="none" dirty="0" err="1">
                <a:solidFill>
                  <a:schemeClr val="accent3">
                    <a:lumMod val="50000"/>
                  </a:schemeClr>
                </a:solidFill>
                <a:latin typeface="Arial" panose="020B0604020202020204" pitchFamily="34" charset="0"/>
                <a:ea typeface="+mn-ea"/>
                <a:cs typeface="+mn-cs"/>
              </a:rPr>
              <a:t>carburettor</a:t>
            </a:r>
            <a:r>
              <a:rPr lang="en-US" sz="1700" cap="none" dirty="0">
                <a:solidFill>
                  <a:schemeClr val="accent3">
                    <a:lumMod val="50000"/>
                  </a:schemeClr>
                </a:solidFill>
                <a:latin typeface="Arial" panose="020B0604020202020204" pitchFamily="34" charset="0"/>
                <a:ea typeface="+mn-ea"/>
                <a:cs typeface="+mn-cs"/>
              </a:rPr>
              <a:t>, and there are no fuel pumps in this system. Very low head pressure.                                                         Extreme high </a:t>
            </a:r>
            <a:r>
              <a:rPr lang="en-US" sz="1700" cap="none" dirty="0" err="1">
                <a:solidFill>
                  <a:schemeClr val="accent3">
                    <a:lumMod val="50000"/>
                  </a:schemeClr>
                </a:solidFill>
                <a:latin typeface="Arial" panose="020B0604020202020204" pitchFamily="34" charset="0"/>
                <a:ea typeface="+mn-ea"/>
                <a:cs typeface="+mn-cs"/>
              </a:rPr>
              <a:t>AoA</a:t>
            </a:r>
            <a:r>
              <a:rPr lang="en-US" sz="1700" cap="none" dirty="0">
                <a:solidFill>
                  <a:schemeClr val="accent3">
                    <a:lumMod val="50000"/>
                  </a:schemeClr>
                </a:solidFill>
                <a:latin typeface="Arial" panose="020B0604020202020204" pitchFamily="34" charset="0"/>
                <a:ea typeface="+mn-ea"/>
                <a:cs typeface="+mn-cs"/>
              </a:rPr>
              <a:t>, lightweight testing conducted by the author to establish the least </a:t>
            </a:r>
            <a:r>
              <a:rPr lang="en-US" sz="1700" cap="none" dirty="0" err="1">
                <a:solidFill>
                  <a:schemeClr val="accent3">
                    <a:lumMod val="50000"/>
                  </a:schemeClr>
                </a:solidFill>
                <a:latin typeface="Arial" panose="020B0604020202020204" pitchFamily="34" charset="0"/>
                <a:ea typeface="+mn-ea"/>
                <a:cs typeface="+mn-cs"/>
              </a:rPr>
              <a:t>favourable</a:t>
            </a:r>
            <a:r>
              <a:rPr lang="en-US" sz="1700" cap="none" dirty="0">
                <a:solidFill>
                  <a:schemeClr val="accent3">
                    <a:lumMod val="50000"/>
                  </a:schemeClr>
                </a:solidFill>
                <a:latin typeface="Arial" panose="020B0604020202020204" pitchFamily="34" charset="0"/>
                <a:ea typeface="+mn-ea"/>
                <a:cs typeface="+mn-cs"/>
              </a:rPr>
              <a:t> </a:t>
            </a:r>
            <a:r>
              <a:rPr lang="en-US" sz="1700" cap="none" dirty="0" err="1">
                <a:solidFill>
                  <a:schemeClr val="accent3">
                    <a:lumMod val="50000"/>
                  </a:schemeClr>
                </a:solidFill>
                <a:latin typeface="Arial" panose="020B0604020202020204" pitchFamily="34" charset="0"/>
                <a:ea typeface="+mn-ea"/>
                <a:cs typeface="+mn-cs"/>
              </a:rPr>
              <a:t>attutitude</a:t>
            </a:r>
            <a:r>
              <a:rPr lang="en-US" sz="1700" cap="none" dirty="0">
                <a:solidFill>
                  <a:schemeClr val="accent3">
                    <a:lumMod val="50000"/>
                  </a:schemeClr>
                </a:solidFill>
                <a:latin typeface="Arial" panose="020B0604020202020204" pitchFamily="34" charset="0"/>
                <a:ea typeface="+mn-ea"/>
                <a:cs typeface="+mn-cs"/>
              </a:rPr>
              <a:t> for sustained flight, and to check the continuing operation of the engine in prolonged flying in this attitude.</a:t>
            </a:r>
          </a:p>
        </p:txBody>
      </p:sp>
      <p:pic>
        <p:nvPicPr>
          <p:cNvPr id="7" name="Content Placeholder 6">
            <a:extLst>
              <a:ext uri="{FF2B5EF4-FFF2-40B4-BE49-F238E27FC236}">
                <a16:creationId xmlns:a16="http://schemas.microsoft.com/office/drawing/2014/main" id="{0023D625-0FB6-4AC2-BE68-34D24DC464D8}"/>
              </a:ext>
            </a:extLst>
          </p:cNvPr>
          <p:cNvPicPr>
            <a:picLocks noGrp="1" noChangeAspect="1"/>
          </p:cNvPicPr>
          <p:nvPr>
            <p:ph sz="quarter" idx="14"/>
          </p:nvPr>
        </p:nvPicPr>
        <p:blipFill>
          <a:blip r:embed="rId2"/>
          <a:stretch>
            <a:fillRect/>
          </a:stretch>
        </p:blipFill>
        <p:spPr>
          <a:xfrm flipH="1">
            <a:off x="6172200" y="2546680"/>
            <a:ext cx="5105400" cy="3064803"/>
          </a:xfrm>
          <a:prstGeom prst="rect">
            <a:avLst/>
          </a:prstGeom>
        </p:spPr>
      </p:pic>
      <p:pic>
        <p:nvPicPr>
          <p:cNvPr id="8" name="Content Placeholder 7">
            <a:extLst>
              <a:ext uri="{FF2B5EF4-FFF2-40B4-BE49-F238E27FC236}">
                <a16:creationId xmlns:a16="http://schemas.microsoft.com/office/drawing/2014/main" id="{E8716B81-B095-442C-B25B-E2C0A6C377E0}"/>
              </a:ext>
            </a:extLst>
          </p:cNvPr>
          <p:cNvPicPr>
            <a:picLocks noGrp="1" noChangeAspect="1"/>
          </p:cNvPicPr>
          <p:nvPr>
            <p:ph sz="quarter" idx="13"/>
          </p:nvPr>
        </p:nvPicPr>
        <p:blipFill>
          <a:blip r:embed="rId3"/>
          <a:stretch>
            <a:fillRect/>
          </a:stretch>
        </p:blipFill>
        <p:spPr>
          <a:xfrm>
            <a:off x="1199955" y="2541006"/>
            <a:ext cx="4551140" cy="3064803"/>
          </a:xfrm>
          <a:prstGeom prst="rect">
            <a:avLst/>
          </a:prstGeom>
        </p:spPr>
      </p:pic>
    </p:spTree>
    <p:extLst>
      <p:ext uri="{BB962C8B-B14F-4D97-AF65-F5344CB8AC3E}">
        <p14:creationId xmlns:p14="http://schemas.microsoft.com/office/powerpoint/2010/main" val="3414741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189CB9-78CE-4491-94F9-900CE02FE4BC}"/>
              </a:ext>
            </a:extLst>
          </p:cNvPr>
          <p:cNvSpPr>
            <a:spLocks noGrp="1"/>
          </p:cNvSpPr>
          <p:nvPr>
            <p:ph type="title"/>
          </p:nvPr>
        </p:nvSpPr>
        <p:spPr>
          <a:xfrm>
            <a:off x="913775" y="618518"/>
            <a:ext cx="10364451" cy="716988"/>
          </a:xfrm>
        </p:spPr>
        <p:txBody>
          <a:bodyPr>
            <a:normAutofit/>
          </a:bodyPr>
          <a:lstStyle/>
          <a:p>
            <a:pPr algn="l"/>
            <a:r>
              <a:rPr lang="en-US" sz="2400" dirty="0">
                <a:solidFill>
                  <a:srgbClr val="002060"/>
                </a:solidFill>
                <a:effectLst/>
                <a:latin typeface="Arial" panose="020B0604020202020204" pitchFamily="34" charset="0"/>
                <a:ea typeface="Calibri" panose="020F0502020204030204" pitchFamily="34" charset="0"/>
              </a:rPr>
              <a:t>reduced Directional Stability – Rudder lock</a:t>
            </a:r>
            <a:endParaRPr lang="en-US" sz="2400" dirty="0"/>
          </a:p>
        </p:txBody>
      </p:sp>
      <p:sp>
        <p:nvSpPr>
          <p:cNvPr id="5" name="Content Placeholder 4">
            <a:extLst>
              <a:ext uri="{FF2B5EF4-FFF2-40B4-BE49-F238E27FC236}">
                <a16:creationId xmlns:a16="http://schemas.microsoft.com/office/drawing/2014/main" id="{10105F8E-64F1-4C31-84C5-5524446EFC0B}"/>
              </a:ext>
            </a:extLst>
          </p:cNvPr>
          <p:cNvSpPr>
            <a:spLocks noGrp="1"/>
          </p:cNvSpPr>
          <p:nvPr>
            <p:ph sz="quarter" idx="13"/>
          </p:nvPr>
        </p:nvSpPr>
        <p:spPr>
          <a:xfrm>
            <a:off x="913774" y="1588168"/>
            <a:ext cx="10363826" cy="4203031"/>
          </a:xfrm>
        </p:spPr>
        <p:txBody>
          <a:bodyPr/>
          <a:lstStyle/>
          <a:p>
            <a:pPr marL="0" marR="0">
              <a:lnSpc>
                <a:spcPct val="107000"/>
              </a:lnSpc>
              <a:spcBef>
                <a:spcPts val="0"/>
              </a:spcBef>
              <a:spcAft>
                <a:spcPts val="800"/>
              </a:spcAft>
            </a:pPr>
            <a:r>
              <a:rPr lang="en-US" sz="20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Float equipped airplanes with STOL kits (which affect aileron effectiveness) and/or </a:t>
            </a:r>
            <a:r>
              <a:rPr lang="en-US" sz="2000" cap="none" dirty="0" err="1">
                <a:solidFill>
                  <a:srgbClr val="002060"/>
                </a:solidFill>
                <a:effectLst/>
                <a:latin typeface="Arial" panose="020B0604020202020204" pitchFamily="34" charset="0"/>
                <a:ea typeface="Calibri" panose="020F0502020204030204" pitchFamily="34" charset="0"/>
                <a:cs typeface="Times New Roman" panose="02020603050405020304" pitchFamily="18" charset="0"/>
              </a:rPr>
              <a:t>VGs</a:t>
            </a:r>
            <a:r>
              <a:rPr lang="en-US" sz="20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and/or wing extensions directional control and stability, and effects of external loads. </a:t>
            </a:r>
            <a:endParaRPr lang="en-US" sz="2000" cap="none"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Cessna 180 and 185 series floatplanes are known to have directional stability and control more at the minimum for compliance, and approach to “rudder lock” at high rudder deflections. This is in part because of the increased rudder control circuit friction resulting from the addition of water rudder cables, and the added pulleys and water rudder hinge points – the rudder is less likely to naturally return, which reduces directional stability. </a:t>
            </a:r>
          </a:p>
          <a:p>
            <a:pPr marL="0" marR="0">
              <a:lnSpc>
                <a:spcPct val="107000"/>
              </a:lnSpc>
              <a:spcBef>
                <a:spcPts val="0"/>
              </a:spcBef>
              <a:spcAft>
                <a:spcPts val="800"/>
              </a:spcAft>
            </a:pPr>
            <a:r>
              <a:rPr lang="en-US" cap="none" dirty="0">
                <a:solidFill>
                  <a:srgbClr val="002060"/>
                </a:solidFill>
                <a:latin typeface="Arial" panose="020B0604020202020204" pitchFamily="34" charset="0"/>
                <a:cs typeface="Times New Roman" panose="02020603050405020304" pitchFamily="18" charset="0"/>
              </a:rPr>
              <a:t>With the evolution of the 180 &amp; 185, this has been overcome with the installation of ventral fins, or a spring kit, up inside the aft fuselage ceiling. </a:t>
            </a:r>
            <a:endParaRPr lang="en-US" cap="none" dirty="0"/>
          </a:p>
        </p:txBody>
      </p:sp>
    </p:spTree>
    <p:extLst>
      <p:ext uri="{BB962C8B-B14F-4D97-AF65-F5344CB8AC3E}">
        <p14:creationId xmlns:p14="http://schemas.microsoft.com/office/powerpoint/2010/main" val="4263205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6755DC-5E89-4EC9-87A5-6EFA9219AF0E}"/>
              </a:ext>
            </a:extLst>
          </p:cNvPr>
          <p:cNvSpPr>
            <a:spLocks noGrp="1"/>
          </p:cNvSpPr>
          <p:nvPr>
            <p:ph type="title"/>
          </p:nvPr>
        </p:nvSpPr>
        <p:spPr/>
        <p:txBody>
          <a:bodyPr/>
          <a:lstStyle/>
          <a:p>
            <a:r>
              <a:rPr lang="en-US" dirty="0"/>
              <a:t>-</a:t>
            </a:r>
          </a:p>
        </p:txBody>
      </p:sp>
      <p:sp>
        <p:nvSpPr>
          <p:cNvPr id="8" name="Text Placeholder 7">
            <a:extLst>
              <a:ext uri="{FF2B5EF4-FFF2-40B4-BE49-F238E27FC236}">
                <a16:creationId xmlns:a16="http://schemas.microsoft.com/office/drawing/2014/main" id="{789C3E0B-9E82-4114-BC58-B46CBC13DD4B}"/>
              </a:ext>
            </a:extLst>
          </p:cNvPr>
          <p:cNvSpPr>
            <a:spLocks noGrp="1"/>
          </p:cNvSpPr>
          <p:nvPr>
            <p:ph type="body" sz="half" idx="2"/>
          </p:nvPr>
        </p:nvSpPr>
        <p:spPr>
          <a:xfrm>
            <a:off x="913774" y="2991556"/>
            <a:ext cx="5340270" cy="2799644"/>
          </a:xfrm>
        </p:spPr>
        <p:txBody>
          <a:bodyPr>
            <a:noAutofit/>
          </a:bodyPr>
          <a:lstStyle/>
          <a:p>
            <a:pPr algn="l"/>
            <a:r>
              <a:rPr lang="en-US" sz="2000" cap="none" dirty="0">
                <a:solidFill>
                  <a:srgbClr val="002060"/>
                </a:solidFill>
                <a:latin typeface="Arial" panose="020B0604020202020204" pitchFamily="34" charset="0"/>
                <a:cs typeface="Times New Roman" panose="02020603050405020304" pitchFamily="18" charset="0"/>
              </a:rPr>
              <a:t>The Cessna factory spring kit installed in a Cessna 185. This spring system supplements the aerodynamic effect to allow the rudder to return to center on its own. </a:t>
            </a:r>
          </a:p>
          <a:p>
            <a:pPr algn="l"/>
            <a:r>
              <a:rPr lang="en-US" sz="2000" cap="none" dirty="0">
                <a:solidFill>
                  <a:srgbClr val="002060"/>
                </a:solidFill>
                <a:latin typeface="Arial" panose="020B0604020202020204" pitchFamily="34" charset="0"/>
                <a:cs typeface="Times New Roman" panose="02020603050405020304" pitchFamily="18" charset="0"/>
              </a:rPr>
              <a:t>Alternatively, a ventral fin might be installed. It will improve directional stability, but will not improve rudder centering. </a:t>
            </a:r>
          </a:p>
        </p:txBody>
      </p:sp>
      <p:pic>
        <p:nvPicPr>
          <p:cNvPr id="10" name="Content Placeholder 9">
            <a:extLst>
              <a:ext uri="{FF2B5EF4-FFF2-40B4-BE49-F238E27FC236}">
                <a16:creationId xmlns:a16="http://schemas.microsoft.com/office/drawing/2014/main" id="{7142FA4C-9FDB-4386-AEEE-1F835EDB1275}"/>
              </a:ext>
            </a:extLst>
          </p:cNvPr>
          <p:cNvPicPr>
            <a:picLocks noGrp="1" noChangeAspect="1"/>
          </p:cNvPicPr>
          <p:nvPr>
            <p:ph sz="quarter" idx="13"/>
          </p:nvPr>
        </p:nvPicPr>
        <p:blipFill>
          <a:blip r:embed="rId2"/>
          <a:stretch>
            <a:fillRect/>
          </a:stretch>
        </p:blipFill>
        <p:spPr>
          <a:xfrm>
            <a:off x="6799350" y="643467"/>
            <a:ext cx="3886200" cy="5181600"/>
          </a:xfrm>
          <a:prstGeom prst="rect">
            <a:avLst/>
          </a:prstGeom>
        </p:spPr>
      </p:pic>
      <p:pic>
        <p:nvPicPr>
          <p:cNvPr id="15" name="Picture 14">
            <a:extLst>
              <a:ext uri="{FF2B5EF4-FFF2-40B4-BE49-F238E27FC236}">
                <a16:creationId xmlns:a16="http://schemas.microsoft.com/office/drawing/2014/main" id="{177DDA36-D3F4-48F9-B9E7-3DA488F4BE22}"/>
              </a:ext>
            </a:extLst>
          </p:cNvPr>
          <p:cNvPicPr>
            <a:picLocks noChangeAspect="1"/>
          </p:cNvPicPr>
          <p:nvPr/>
        </p:nvPicPr>
        <p:blipFill>
          <a:blip r:embed="rId3"/>
          <a:stretch>
            <a:fillRect/>
          </a:stretch>
        </p:blipFill>
        <p:spPr>
          <a:xfrm>
            <a:off x="1376432" y="609600"/>
            <a:ext cx="3010371" cy="2291644"/>
          </a:xfrm>
          <a:prstGeom prst="rect">
            <a:avLst/>
          </a:prstGeom>
        </p:spPr>
      </p:pic>
    </p:spTree>
    <p:extLst>
      <p:ext uri="{BB962C8B-B14F-4D97-AF65-F5344CB8AC3E}">
        <p14:creationId xmlns:p14="http://schemas.microsoft.com/office/powerpoint/2010/main" val="1272593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0DF5CA0-CDB4-4010-B4E8-2F27E183294D}"/>
              </a:ext>
            </a:extLst>
          </p:cNvPr>
          <p:cNvSpPr>
            <a:spLocks noGrp="1"/>
          </p:cNvSpPr>
          <p:nvPr>
            <p:ph type="title"/>
          </p:nvPr>
        </p:nvSpPr>
        <p:spPr>
          <a:xfrm>
            <a:off x="913775" y="618517"/>
            <a:ext cx="10364451" cy="1334461"/>
          </a:xfrm>
        </p:spPr>
        <p:txBody>
          <a:bodyPr/>
          <a:lstStyle/>
          <a:p>
            <a:pPr algn="l"/>
            <a:r>
              <a:rPr lang="en-US" sz="2400" dirty="0">
                <a:solidFill>
                  <a:srgbClr val="002060"/>
                </a:solidFill>
                <a:latin typeface="Arial" panose="020B0604020202020204" pitchFamily="34" charset="0"/>
              </a:rPr>
              <a:t>Rudder lock – continued…</a:t>
            </a:r>
          </a:p>
        </p:txBody>
      </p:sp>
      <p:sp>
        <p:nvSpPr>
          <p:cNvPr id="6" name="Content Placeholder 5">
            <a:extLst>
              <a:ext uri="{FF2B5EF4-FFF2-40B4-BE49-F238E27FC236}">
                <a16:creationId xmlns:a16="http://schemas.microsoft.com/office/drawing/2014/main" id="{C28FBD77-6E61-4B94-9571-04232D974776}"/>
              </a:ext>
            </a:extLst>
          </p:cNvPr>
          <p:cNvSpPr>
            <a:spLocks noGrp="1"/>
          </p:cNvSpPr>
          <p:nvPr>
            <p:ph sz="quarter" idx="13"/>
          </p:nvPr>
        </p:nvSpPr>
        <p:spPr/>
        <p:txBody>
          <a:bodyPr/>
          <a:lstStyle/>
          <a:p>
            <a:r>
              <a:rPr lang="en-US" sz="20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Float equipped Cessna 180/185’s must be evaluated for continued compliance with directional stability when STOL kits (which affect aileron effectiveness) and/or </a:t>
            </a:r>
            <a:r>
              <a:rPr lang="en-US" sz="2000" cap="none" dirty="0" err="1">
                <a:solidFill>
                  <a:srgbClr val="002060"/>
                </a:solidFill>
                <a:effectLst/>
                <a:latin typeface="Arial" panose="020B0604020202020204" pitchFamily="34" charset="0"/>
                <a:ea typeface="Calibri" panose="020F0502020204030204" pitchFamily="34" charset="0"/>
                <a:cs typeface="Times New Roman" panose="02020603050405020304" pitchFamily="18" charset="0"/>
              </a:rPr>
              <a:t>VGs</a:t>
            </a:r>
            <a:r>
              <a:rPr lang="en-US" sz="20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and/or wing extensions are added – the modified plane can fly more slowly, at higher </a:t>
            </a:r>
            <a:r>
              <a:rPr lang="en-US" sz="2000" cap="none" dirty="0" err="1">
                <a:solidFill>
                  <a:srgbClr val="002060"/>
                </a:solidFill>
                <a:effectLst/>
                <a:latin typeface="Arial" panose="020B0604020202020204" pitchFamily="34" charset="0"/>
                <a:ea typeface="Calibri" panose="020F0502020204030204" pitchFamily="34" charset="0"/>
                <a:cs typeface="Times New Roman" panose="02020603050405020304" pitchFamily="18" charset="0"/>
              </a:rPr>
              <a:t>AoA</a:t>
            </a:r>
            <a:r>
              <a:rPr lang="en-US" sz="20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and rudder lock effects may be increased.</a:t>
            </a:r>
          </a:p>
          <a:p>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More engine power could increase the effects of rudder lock</a:t>
            </a:r>
            <a:r>
              <a:rPr lang="en-US" sz="20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a:t>
            </a:r>
          </a:p>
          <a:p>
            <a:r>
              <a:rPr lang="en-US" cap="none" dirty="0">
                <a:solidFill>
                  <a:srgbClr val="002060"/>
                </a:solidFill>
                <a:latin typeface="Arial" panose="020B0604020202020204" pitchFamily="34" charset="0"/>
                <a:ea typeface="Calibri" panose="020F0502020204030204" pitchFamily="34" charset="0"/>
                <a:cs typeface="Times New Roman" panose="02020603050405020304" pitchFamily="18" charset="0"/>
              </a:rPr>
              <a:t>E</a:t>
            </a:r>
            <a:r>
              <a:rPr lang="en-US" sz="20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ffects of external loads must be considered for effect on rudder lock. </a:t>
            </a:r>
            <a:endParaRPr lang="en-US" sz="2000" cap="none"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02315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0F9B1-F3F4-7ABA-B9A8-69BDB6041378}"/>
              </a:ext>
            </a:extLst>
          </p:cNvPr>
          <p:cNvSpPr>
            <a:spLocks noGrp="1"/>
          </p:cNvSpPr>
          <p:nvPr>
            <p:ph type="title"/>
          </p:nvPr>
        </p:nvSpPr>
        <p:spPr/>
        <p:txBody>
          <a:bodyPr/>
          <a:lstStyle/>
          <a:p>
            <a:r>
              <a:rPr lang="en-US" sz="3600" dirty="0">
                <a:solidFill>
                  <a:srgbClr val="002060"/>
                </a:solidFill>
                <a:latin typeface="Arial" panose="020B0604020202020204" pitchFamily="34" charset="0"/>
              </a:rPr>
              <a:t>Cessna A185F Amphibian wing change</a:t>
            </a:r>
            <a:endParaRPr lang="en-US" dirty="0"/>
          </a:p>
        </p:txBody>
      </p:sp>
      <p:sp>
        <p:nvSpPr>
          <p:cNvPr id="4" name="TextBox 3">
            <a:extLst>
              <a:ext uri="{FF2B5EF4-FFF2-40B4-BE49-F238E27FC236}">
                <a16:creationId xmlns:a16="http://schemas.microsoft.com/office/drawing/2014/main" id="{A0CD4DEF-DC06-7DC3-B1C7-D5EE327A2E1C}"/>
              </a:ext>
            </a:extLst>
          </p:cNvPr>
          <p:cNvSpPr txBox="1"/>
          <p:nvPr/>
        </p:nvSpPr>
        <p:spPr>
          <a:xfrm>
            <a:off x="1264356" y="2000661"/>
            <a:ext cx="9764888" cy="3693319"/>
          </a:xfrm>
          <a:prstGeom prst="rect">
            <a:avLst/>
          </a:prstGeom>
          <a:noFill/>
        </p:spPr>
        <p:txBody>
          <a:bodyPr wrap="square">
            <a:spAutoFit/>
          </a:bodyPr>
          <a:lstStyle/>
          <a:p>
            <a:r>
              <a:rPr lang="en-US" sz="18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The Cessna A185F amphibian had wings from a Cessna 182Q installed as a part of a repair. The author was asked to provide an approval after the fact for this installation. With some thorough data review, and a number of modifications, The author was able to demonstrate design compliance. One issue remained open – the function of the stall warning system.</a:t>
            </a:r>
          </a:p>
          <a:p>
            <a:endPar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r>
              <a:rPr lang="en-US" sz="18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The 182Q has an electric vane switch where the A185F has a pneumatic stall horn like a 150/152/172. The hole in the leading edge skin is the same size, though in a different location.</a:t>
            </a:r>
          </a:p>
          <a:p>
            <a:endPar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r>
              <a:rPr lang="en-US" sz="1800" cap="none"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The author test flew the airplane, and determined tha</a:t>
            </a:r>
            <a:r>
              <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rPr>
              <a:t>t the pneumatic horn does not provide any warning when installed in the hole for the electric switch. The author experimented with some 100MPH tape, and created a vane which worked. The shop made a permanent vane, and the author was able to calibrate the stall warning system to warn correctly at all configurations. </a:t>
            </a:r>
            <a:endParaRPr lang="en-US" sz="1800" cap="none"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1970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C7BB29-913E-548A-D9BD-6724C8E6BCEA}"/>
              </a:ext>
            </a:extLst>
          </p:cNvPr>
          <p:cNvPicPr>
            <a:picLocks noChangeAspect="1"/>
          </p:cNvPicPr>
          <p:nvPr/>
        </p:nvPicPr>
        <p:blipFill rotWithShape="1">
          <a:blip r:embed="rId2"/>
          <a:srcRect l="22215" t="26582" r="19051" b="29620"/>
          <a:stretch/>
        </p:blipFill>
        <p:spPr>
          <a:xfrm>
            <a:off x="1688505" y="1128890"/>
            <a:ext cx="4394056" cy="4368800"/>
          </a:xfrm>
          <a:prstGeom prst="rect">
            <a:avLst/>
          </a:prstGeom>
        </p:spPr>
      </p:pic>
      <p:pic>
        <p:nvPicPr>
          <p:cNvPr id="5" name="Picture 4">
            <a:extLst>
              <a:ext uri="{FF2B5EF4-FFF2-40B4-BE49-F238E27FC236}">
                <a16:creationId xmlns:a16="http://schemas.microsoft.com/office/drawing/2014/main" id="{3B893862-682C-B863-6C8E-C5A35111AA37}"/>
              </a:ext>
            </a:extLst>
          </p:cNvPr>
          <p:cNvPicPr>
            <a:picLocks noChangeAspect="1"/>
          </p:cNvPicPr>
          <p:nvPr/>
        </p:nvPicPr>
        <p:blipFill rotWithShape="1">
          <a:blip r:embed="rId3"/>
          <a:srcRect l="22170" t="14486" r="24902" b="14732"/>
          <a:stretch/>
        </p:blipFill>
        <p:spPr>
          <a:xfrm>
            <a:off x="6368375" y="1128890"/>
            <a:ext cx="4135120" cy="4368800"/>
          </a:xfrm>
          <a:prstGeom prst="rect">
            <a:avLst/>
          </a:prstGeom>
        </p:spPr>
      </p:pic>
    </p:spTree>
    <p:extLst>
      <p:ext uri="{BB962C8B-B14F-4D97-AF65-F5344CB8AC3E}">
        <p14:creationId xmlns:p14="http://schemas.microsoft.com/office/powerpoint/2010/main" val="2711421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B6C2-4D4F-47BC-8B33-C7B0792610DB}"/>
              </a:ext>
            </a:extLst>
          </p:cNvPr>
          <p:cNvSpPr>
            <a:spLocks noGrp="1"/>
          </p:cNvSpPr>
          <p:nvPr>
            <p:ph type="title"/>
          </p:nvPr>
        </p:nvSpPr>
        <p:spPr/>
        <p:txBody>
          <a:bodyPr>
            <a:normAutofit/>
          </a:bodyPr>
          <a:lstStyle/>
          <a:p>
            <a:pPr marL="0" marR="0" algn="l">
              <a:lnSpc>
                <a:spcPct val="107000"/>
              </a:lnSpc>
              <a:spcBef>
                <a:spcPts val="0"/>
              </a:spcBef>
              <a:spcAft>
                <a:spcPts val="800"/>
              </a:spcAft>
            </a:pPr>
            <a:r>
              <a:rPr lang="en-US" sz="2400" b="1" dirty="0">
                <a:solidFill>
                  <a:schemeClr val="bg1">
                    <a:lumMod val="50000"/>
                  </a:schemeClr>
                </a:solidFill>
                <a:effectLst/>
                <a:latin typeface="Arial" panose="020B0604020202020204" pitchFamily="34" charset="0"/>
                <a:ea typeface="Calibri" panose="020F0502020204030204" pitchFamily="34" charset="0"/>
              </a:rPr>
              <a:t>TSB OBSERVATIONS</a:t>
            </a:r>
            <a:br>
              <a:rPr lang="en-US" sz="1800" b="1" u="sng" dirty="0">
                <a:solidFill>
                  <a:schemeClr val="bg1">
                    <a:lumMod val="50000"/>
                  </a:schemeClr>
                </a:solidFill>
                <a:effectLst/>
                <a:latin typeface="Arial" panose="020B0604020202020204" pitchFamily="34" charset="0"/>
                <a:ea typeface="Calibri" panose="020F0502020204030204" pitchFamily="34" charset="0"/>
              </a:rPr>
            </a:br>
            <a:r>
              <a:rPr lang="en-US" sz="1800" dirty="0">
                <a:solidFill>
                  <a:schemeClr val="bg1">
                    <a:lumMod val="50000"/>
                  </a:schemeClr>
                </a:solidFill>
                <a:effectLst/>
                <a:latin typeface="Arial" panose="020B0604020202020204" pitchFamily="34" charset="0"/>
                <a:ea typeface="Calibri" panose="020F0502020204030204" pitchFamily="34" charset="0"/>
              </a:rPr>
              <a:t>Report A13P0278, Stall and Collision with Terrain, Cessna 185E C-</a:t>
            </a:r>
            <a:r>
              <a:rPr lang="en-US" sz="1800" dirty="0" err="1">
                <a:solidFill>
                  <a:schemeClr val="bg1">
                    <a:lumMod val="50000"/>
                  </a:schemeClr>
                </a:solidFill>
                <a:effectLst/>
                <a:latin typeface="Arial" panose="020B0604020202020204" pitchFamily="34" charset="0"/>
                <a:ea typeface="Calibri" panose="020F0502020204030204" pitchFamily="34" charset="0"/>
              </a:rPr>
              <a:t>FQGZ</a:t>
            </a:r>
            <a:r>
              <a:rPr lang="en-US" sz="1800" dirty="0">
                <a:solidFill>
                  <a:schemeClr val="bg1">
                    <a:lumMod val="50000"/>
                  </a:schemeClr>
                </a:solidFill>
                <a:effectLst/>
                <a:latin typeface="Arial" panose="020B0604020202020204" pitchFamily="34" charset="0"/>
                <a:ea typeface="Calibri" panose="020F0502020204030204" pitchFamily="34" charset="0"/>
              </a:rPr>
              <a:t>, in BC, October 2013</a:t>
            </a:r>
            <a:endParaRPr lang="en-US" dirty="0">
              <a:solidFill>
                <a:schemeClr val="bg1">
                  <a:lumMod val="50000"/>
                </a:schemeClr>
              </a:solidFill>
            </a:endParaRPr>
          </a:p>
        </p:txBody>
      </p:sp>
      <p:sp>
        <p:nvSpPr>
          <p:cNvPr id="3" name="Content Placeholder 2">
            <a:extLst>
              <a:ext uri="{FF2B5EF4-FFF2-40B4-BE49-F238E27FC236}">
                <a16:creationId xmlns:a16="http://schemas.microsoft.com/office/drawing/2014/main" id="{FC65A971-F04E-473D-8265-C8918C60BA36}"/>
              </a:ext>
            </a:extLst>
          </p:cNvPr>
          <p:cNvSpPr>
            <a:spLocks noGrp="1"/>
          </p:cNvSpPr>
          <p:nvPr>
            <p:ph sz="quarter" idx="13"/>
          </p:nvPr>
        </p:nvSpPr>
        <p:spPr>
          <a:xfrm>
            <a:off x="913774" y="2032000"/>
            <a:ext cx="10363826" cy="3759199"/>
          </a:xfrm>
        </p:spPr>
        <p:txBody>
          <a:bodyPr>
            <a:normAutofit/>
          </a:bodyPr>
          <a:lstStyle/>
          <a:p>
            <a:r>
              <a:rPr lang="en-US" sz="1800" cap="none" dirty="0">
                <a:solidFill>
                  <a:srgbClr val="BFBFBF"/>
                </a:solidFill>
                <a:effectLst/>
                <a:latin typeface="Arial" panose="020B0604020202020204" pitchFamily="34" charset="0"/>
                <a:ea typeface="Calibri" panose="020F0502020204030204" pitchFamily="34" charset="0"/>
              </a:rPr>
              <a:t>“</a:t>
            </a:r>
            <a:r>
              <a:rPr lang="en-US" sz="1800" cap="none"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The installer’s evaluation of compatibility of modifications made to the aircraft had not included stall testing, </a:t>
            </a:r>
            <a:r>
              <a:rPr lang="en-US" sz="1800" cap="none"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and despite the aforementioned conditions,</a:t>
            </a:r>
            <a:r>
              <a:rPr lang="en-US" sz="1800" cap="none"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cap="none"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there was no requirement by the regulator for evidence that this had been accomplished.</a:t>
            </a:r>
          </a:p>
          <a:p>
            <a:r>
              <a:rPr lang="en-US" sz="18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cap="none"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There was no performance data or procedural guidance for the owner or pilots of C-</a:t>
            </a:r>
            <a:r>
              <a:rPr lang="en-US" sz="1800" cap="none" dirty="0" err="1">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FQGZ</a:t>
            </a:r>
            <a:r>
              <a:rPr lang="en-US" sz="1800" cap="none"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for the combination of modifications on the aircraft.</a:t>
            </a:r>
          </a:p>
          <a:p>
            <a:r>
              <a:rPr lang="en-US" sz="1800" cap="none"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Without specific guidance and/or a checklist to help the installer determine the interrelationship between </a:t>
            </a:r>
            <a:r>
              <a:rPr lang="en-US" sz="1800" cap="none" dirty="0" err="1">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STCs</a:t>
            </a:r>
            <a:r>
              <a:rPr lang="en-US" sz="1800" cap="none"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the installer may not be able to ensure that an appropriate evaluation is performed. </a:t>
            </a:r>
          </a:p>
          <a:p>
            <a:r>
              <a:rPr lang="en-US" sz="1800" cap="none"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The aircraft had several approved modifications that resulted in undocumented performance and handling characteristics</a:t>
            </a:r>
            <a:r>
              <a:rPr lang="en-US" sz="1800" cap="none"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a:t>
            </a:r>
            <a:endParaRPr lang="en-US" cap="none" dirty="0"/>
          </a:p>
        </p:txBody>
      </p:sp>
    </p:spTree>
    <p:extLst>
      <p:ext uri="{BB962C8B-B14F-4D97-AF65-F5344CB8AC3E}">
        <p14:creationId xmlns:p14="http://schemas.microsoft.com/office/powerpoint/2010/main" val="233518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727957-DFC6-4965-AF76-997360569DC7}"/>
              </a:ext>
            </a:extLst>
          </p:cNvPr>
          <p:cNvSpPr txBox="1"/>
          <p:nvPr/>
        </p:nvSpPr>
        <p:spPr>
          <a:xfrm>
            <a:off x="1499718" y="1364043"/>
            <a:ext cx="8518490" cy="367216"/>
          </a:xfrm>
          <a:prstGeom prst="rect">
            <a:avLst/>
          </a:prstGeom>
          <a:noFill/>
        </p:spPr>
        <p:txBody>
          <a:bodyPr wrap="square">
            <a:spAutoFit/>
          </a:bodyPr>
          <a:lstStyle/>
          <a:p>
            <a:pPr marL="0" marR="0">
              <a:lnSpc>
                <a:spcPct val="107000"/>
              </a:lnSpc>
              <a:spcBef>
                <a:spcPts val="0"/>
              </a:spcBef>
              <a:spcAft>
                <a:spcPts val="800"/>
              </a:spcAft>
            </a:pPr>
            <a:endParaRPr lang="en-US" cap="all" dirty="0">
              <a:solidFill>
                <a:schemeClr val="bg1">
                  <a:lumMod val="50000"/>
                </a:schemeClr>
              </a:solidFill>
              <a:latin typeface="Arial" panose="020B0604020202020204" pitchFamily="34" charset="0"/>
              <a:cs typeface="+mj-cs"/>
            </a:endParaRPr>
          </a:p>
        </p:txBody>
      </p:sp>
      <p:sp>
        <p:nvSpPr>
          <p:cNvPr id="5" name="Title 4">
            <a:extLst>
              <a:ext uri="{FF2B5EF4-FFF2-40B4-BE49-F238E27FC236}">
                <a16:creationId xmlns:a16="http://schemas.microsoft.com/office/drawing/2014/main" id="{5ABB050D-23D0-43D1-9089-EB480C9CDFC0}"/>
              </a:ext>
            </a:extLst>
          </p:cNvPr>
          <p:cNvSpPr>
            <a:spLocks noGrp="1"/>
          </p:cNvSpPr>
          <p:nvPr>
            <p:ph type="title"/>
          </p:nvPr>
        </p:nvSpPr>
        <p:spPr>
          <a:xfrm>
            <a:off x="913775" y="553156"/>
            <a:ext cx="10364451" cy="810888"/>
          </a:xfrm>
        </p:spPr>
        <p:txBody>
          <a:bodyPr>
            <a:normAutofit/>
          </a:bodyPr>
          <a:lstStyle/>
          <a:p>
            <a:pPr algn="l"/>
            <a:r>
              <a:rPr lang="en-US" sz="2200" cap="all" dirty="0">
                <a:solidFill>
                  <a:schemeClr val="bg1">
                    <a:lumMod val="50000"/>
                  </a:schemeClr>
                </a:solidFill>
                <a:latin typeface="Arial" panose="020B0604020202020204" pitchFamily="34" charset="0"/>
                <a:cs typeface="+mj-cs"/>
              </a:rPr>
              <a:t>Report A16Q0119, Loss of Control and Collision with Terrain, Cessna U206F C-</a:t>
            </a:r>
            <a:r>
              <a:rPr lang="en-US" sz="2200" cap="all" dirty="0" err="1">
                <a:solidFill>
                  <a:schemeClr val="bg1">
                    <a:lumMod val="50000"/>
                  </a:schemeClr>
                </a:solidFill>
                <a:latin typeface="Arial" panose="020B0604020202020204" pitchFamily="34" charset="0"/>
                <a:cs typeface="+mj-cs"/>
              </a:rPr>
              <a:t>FWBQ</a:t>
            </a:r>
            <a:r>
              <a:rPr lang="en-US" sz="2200" cap="all" dirty="0">
                <a:solidFill>
                  <a:schemeClr val="bg1">
                    <a:lumMod val="50000"/>
                  </a:schemeClr>
                </a:solidFill>
                <a:latin typeface="Arial" panose="020B0604020202020204" pitchFamily="34" charset="0"/>
                <a:cs typeface="+mj-cs"/>
              </a:rPr>
              <a:t>, in Quebec, September 2016</a:t>
            </a:r>
            <a:endParaRPr lang="en-US" dirty="0"/>
          </a:p>
        </p:txBody>
      </p:sp>
      <p:sp>
        <p:nvSpPr>
          <p:cNvPr id="6" name="Content Placeholder 5">
            <a:extLst>
              <a:ext uri="{FF2B5EF4-FFF2-40B4-BE49-F238E27FC236}">
                <a16:creationId xmlns:a16="http://schemas.microsoft.com/office/drawing/2014/main" id="{65E1AFCF-4960-4CD0-907A-9F9F01A7938B}"/>
              </a:ext>
            </a:extLst>
          </p:cNvPr>
          <p:cNvSpPr>
            <a:spLocks noGrp="1"/>
          </p:cNvSpPr>
          <p:nvPr>
            <p:ph sz="quarter" idx="13"/>
          </p:nvPr>
        </p:nvSpPr>
        <p:spPr>
          <a:xfrm>
            <a:off x="913774" y="1364042"/>
            <a:ext cx="10363826" cy="4427157"/>
          </a:xfrm>
        </p:spPr>
        <p:txBody>
          <a:bodyPr>
            <a:normAutofit/>
          </a:bodyPr>
          <a:lstStyle/>
          <a:p>
            <a:r>
              <a:rPr lang="en-US" sz="1800" cap="none" dirty="0">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For example, the aircraft’s pre-modification </a:t>
            </a:r>
            <a:r>
              <a:rPr lang="en-US" sz="1800" cap="none" dirty="0" err="1">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Vne</a:t>
            </a:r>
            <a:r>
              <a:rPr lang="en-US" sz="1800" cap="none" dirty="0">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 was 182 knots: The wing extension (</a:t>
            </a:r>
            <a:r>
              <a:rPr lang="en-US" sz="1800" cap="none" dirty="0" err="1">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STC</a:t>
            </a:r>
            <a:r>
              <a:rPr lang="en-US" sz="1800" cap="none" dirty="0">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 SA914NE) reduced the </a:t>
            </a:r>
            <a:r>
              <a:rPr lang="en-US" sz="1800" cap="none" dirty="0" err="1">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Vne</a:t>
            </a:r>
            <a:r>
              <a:rPr lang="en-US" sz="1800" cap="none" dirty="0">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 to 165 knots, and the floats (</a:t>
            </a:r>
            <a:r>
              <a:rPr lang="en-US" sz="1800" cap="none" dirty="0" err="1">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STC</a:t>
            </a:r>
            <a:r>
              <a:rPr lang="en-US" sz="1800" cap="none" dirty="0">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 SA1483GL) reduced it again to 158 knots. The stall characteristics of these modifications are unknown, as they have not been adequately evaluated in combination and such an evaluation has not been documented. </a:t>
            </a:r>
          </a:p>
          <a:p>
            <a:r>
              <a:rPr lang="en-US" sz="1800" cap="none" dirty="0">
                <a:solidFill>
                  <a:schemeClr val="bg1">
                    <a:lumMod val="50000"/>
                  </a:schemeClr>
                </a:solidFill>
                <a:latin typeface="Arial" panose="020B0604020202020204" pitchFamily="34" charset="0"/>
                <a:cs typeface="Arial" panose="020B0604020202020204" pitchFamily="34" charset="0"/>
              </a:rPr>
              <a:t>(TSB) noted that TC currently requires the installer to evaluate all </a:t>
            </a:r>
            <a:r>
              <a:rPr lang="en-US" sz="1800" cap="none" dirty="0" err="1">
                <a:solidFill>
                  <a:schemeClr val="bg1">
                    <a:lumMod val="50000"/>
                  </a:schemeClr>
                </a:solidFill>
                <a:latin typeface="Arial" panose="020B0604020202020204" pitchFamily="34" charset="0"/>
                <a:cs typeface="Arial" panose="020B0604020202020204" pitchFamily="34" charset="0"/>
              </a:rPr>
              <a:t>STC</a:t>
            </a:r>
            <a:r>
              <a:rPr lang="en-US" sz="1800" cap="none" dirty="0">
                <a:solidFill>
                  <a:schemeClr val="bg1">
                    <a:lumMod val="50000"/>
                  </a:schemeClr>
                </a:solidFill>
                <a:latin typeface="Arial" panose="020B0604020202020204" pitchFamily="34" charset="0"/>
                <a:cs typeface="Arial" panose="020B0604020202020204" pitchFamily="34" charset="0"/>
              </a:rPr>
              <a:t> combinations and determine whether the combination of </a:t>
            </a:r>
            <a:r>
              <a:rPr lang="en-US" sz="1800" cap="none" dirty="0" err="1">
                <a:solidFill>
                  <a:schemeClr val="bg1">
                    <a:lumMod val="50000"/>
                  </a:schemeClr>
                </a:solidFill>
                <a:latin typeface="Arial" panose="020B0604020202020204" pitchFamily="34" charset="0"/>
                <a:cs typeface="Arial" panose="020B0604020202020204" pitchFamily="34" charset="0"/>
              </a:rPr>
              <a:t>STCs</a:t>
            </a:r>
            <a:r>
              <a:rPr lang="en-US" sz="1800" cap="none" dirty="0">
                <a:solidFill>
                  <a:schemeClr val="bg1">
                    <a:lumMod val="50000"/>
                  </a:schemeClr>
                </a:solidFill>
                <a:latin typeface="Arial" panose="020B0604020202020204" pitchFamily="34" charset="0"/>
                <a:cs typeface="Arial" panose="020B0604020202020204" pitchFamily="34" charset="0"/>
              </a:rPr>
              <a:t> maintains the aircraft’s airworthiness. However, there are no regulatory guidelines to determine the scope or extent of this evaluation or the manner in which it must be performed and documented. </a:t>
            </a:r>
          </a:p>
          <a:p>
            <a:r>
              <a:rPr lang="en-US" sz="1800" cap="none" dirty="0">
                <a:solidFill>
                  <a:schemeClr val="bg1">
                    <a:lumMod val="50000"/>
                  </a:schemeClr>
                </a:solidFill>
                <a:latin typeface="Arial" panose="020B0604020202020204" pitchFamily="34" charset="0"/>
                <a:cs typeface="Arial" panose="020B0604020202020204" pitchFamily="34" charset="0"/>
              </a:rPr>
              <a:t>Most light aircraft in Canada, including commercially operated light aircraft, are maintained by smaller approved maintenance organizations with limited capability for aerodynamic testing or engineering evaluations. As a result, the certification for compatibility and interaction between </a:t>
            </a:r>
            <a:r>
              <a:rPr lang="en-US" sz="1800" cap="none" dirty="0" err="1">
                <a:solidFill>
                  <a:schemeClr val="bg1">
                    <a:lumMod val="50000"/>
                  </a:schemeClr>
                </a:solidFill>
                <a:latin typeface="Arial" panose="020B0604020202020204" pitchFamily="34" charset="0"/>
                <a:cs typeface="Arial" panose="020B0604020202020204" pitchFamily="34" charset="0"/>
              </a:rPr>
              <a:t>STCs</a:t>
            </a:r>
            <a:r>
              <a:rPr lang="en-US" sz="1800" cap="none" dirty="0">
                <a:solidFill>
                  <a:schemeClr val="bg1">
                    <a:lumMod val="50000"/>
                  </a:schemeClr>
                </a:solidFill>
                <a:latin typeface="Arial" panose="020B0604020202020204" pitchFamily="34" charset="0"/>
                <a:cs typeface="Arial" panose="020B0604020202020204" pitchFamily="34" charset="0"/>
              </a:rPr>
              <a:t> is often made after only limited evaluation. </a:t>
            </a:r>
          </a:p>
        </p:txBody>
      </p:sp>
    </p:spTree>
    <p:extLst>
      <p:ext uri="{BB962C8B-B14F-4D97-AF65-F5344CB8AC3E}">
        <p14:creationId xmlns:p14="http://schemas.microsoft.com/office/powerpoint/2010/main" val="2473459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FD3EC8C-3929-4942-9CD2-4D6BF3475E62}"/>
              </a:ext>
            </a:extLst>
          </p:cNvPr>
          <p:cNvPicPr>
            <a:picLocks noGrp="1" noChangeAspect="1"/>
          </p:cNvPicPr>
          <p:nvPr>
            <p:ph sz="quarter" idx="4294967295"/>
          </p:nvPr>
        </p:nvPicPr>
        <p:blipFill>
          <a:blip r:embed="rId2"/>
          <a:stretch>
            <a:fillRect/>
          </a:stretch>
        </p:blipFill>
        <p:spPr>
          <a:xfrm>
            <a:off x="278731" y="264694"/>
            <a:ext cx="11634537" cy="6124073"/>
          </a:xfrm>
        </p:spPr>
      </p:pic>
      <p:sp>
        <p:nvSpPr>
          <p:cNvPr id="9" name="Title 8">
            <a:extLst>
              <a:ext uri="{FF2B5EF4-FFF2-40B4-BE49-F238E27FC236}">
                <a16:creationId xmlns:a16="http://schemas.microsoft.com/office/drawing/2014/main" id="{A8EB9FCF-2145-4EFC-83A3-82EC26EC3DD2}"/>
              </a:ext>
            </a:extLst>
          </p:cNvPr>
          <p:cNvSpPr>
            <a:spLocks noGrp="1"/>
          </p:cNvSpPr>
          <p:nvPr>
            <p:ph type="ctrTitle"/>
          </p:nvPr>
        </p:nvSpPr>
        <p:spPr>
          <a:xfrm>
            <a:off x="1751012" y="690562"/>
            <a:ext cx="8689976" cy="644944"/>
          </a:xfrm>
        </p:spPr>
        <p:txBody>
          <a:bodyPr>
            <a:normAutofit/>
          </a:bodyPr>
          <a:lstStyle/>
          <a:p>
            <a:r>
              <a:rPr lang="en-US" sz="3200" u="sng">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Reference Information</a:t>
            </a:r>
            <a:endParaRPr lang="en-US" sz="3200">
              <a:solidFill>
                <a:srgbClr val="FFFF00"/>
              </a:solidFill>
            </a:endParaRPr>
          </a:p>
        </p:txBody>
      </p:sp>
      <p:sp>
        <p:nvSpPr>
          <p:cNvPr id="10" name="Subtitle 9">
            <a:extLst>
              <a:ext uri="{FF2B5EF4-FFF2-40B4-BE49-F238E27FC236}">
                <a16:creationId xmlns:a16="http://schemas.microsoft.com/office/drawing/2014/main" id="{50E5F965-ED87-44E6-929A-D80DB2A507B3}"/>
              </a:ext>
            </a:extLst>
          </p:cNvPr>
          <p:cNvSpPr>
            <a:spLocks noGrp="1"/>
          </p:cNvSpPr>
          <p:nvPr>
            <p:ph type="subTitle" idx="1"/>
          </p:nvPr>
        </p:nvSpPr>
        <p:spPr>
          <a:xfrm>
            <a:off x="998621" y="1600200"/>
            <a:ext cx="10262937" cy="3657599"/>
          </a:xfrm>
        </p:spPr>
        <p:txBody>
          <a:bodyPr>
            <a:noAutofit/>
          </a:bodyPr>
          <a:lstStyle/>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TC Airworthiness Notice B045 – Compatibility of Multiple Modifications</a:t>
            </a:r>
          </a:p>
          <a:p>
            <a:pPr marL="0" marR="0">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solidFill>
                <a:srgbClr val="FFFF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FAA AC20-188, Compatibility of Changes to Type Design Installed on Aircraft, section 7</a:t>
            </a:r>
            <a:endParaRPr lang="en-US" sz="1800">
              <a:solidFill>
                <a:srgbClr val="FFFF00"/>
              </a:solidFill>
              <a:effectLst/>
              <a:latin typeface="Times New Roman" panose="02020603050405020304" pitchFamily="18" charset="0"/>
              <a:ea typeface="Calibri" panose="020F0502020204030204" pitchFamily="34" charset="0"/>
            </a:endParaRPr>
          </a:p>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Australian Civil Aviation Safety Authority AC21-15, Supplemental Type Certificates, 2.13.2</a:t>
            </a:r>
          </a:p>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TSB Report A13P0278, (Cessna 185E), Findings as to Risk, 1 &amp; 2</a:t>
            </a:r>
          </a:p>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TSB Report A16Q0119, (Cessna U206F), Aircraft Modifications 1.6.8 &amp; 3.2 Findings as to Risk</a:t>
            </a:r>
          </a:p>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FAA letter to </a:t>
            </a:r>
            <a:r>
              <a:rPr lang="en-US" sz="1800" err="1">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DepotStar</a:t>
            </a: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Inc. December 15, 2011, (re: Alpha Systems </a:t>
            </a:r>
            <a:r>
              <a:rPr lang="en-US" sz="1800" err="1">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AoA</a:t>
            </a: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installation)</a:t>
            </a:r>
          </a:p>
          <a:p>
            <a:pPr marL="0" marR="0">
              <a:lnSpc>
                <a:spcPct val="107000"/>
              </a:lnSpc>
              <a:spcBef>
                <a:spcPts val="0"/>
              </a:spcBef>
              <a:spcAft>
                <a:spcPts val="0"/>
              </a:spcAft>
            </a:pP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t>
            </a:r>
          </a:p>
          <a:p>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Alpha Systems </a:t>
            </a:r>
            <a:r>
              <a:rPr lang="en-US" sz="1800" err="1">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AoA</a:t>
            </a:r>
            <a:r>
              <a:rPr lang="en-US" sz="180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Installation Manual #AOA-9050-Eagle, 4.2, Calibration Checklist Appendix (pdf p88)</a:t>
            </a:r>
            <a:endParaRPr lang="en-US" sz="1800">
              <a:solidFill>
                <a:srgbClr val="FFFF00"/>
              </a:solidFill>
            </a:endParaRPr>
          </a:p>
        </p:txBody>
      </p:sp>
    </p:spTree>
    <p:extLst>
      <p:ext uri="{BB962C8B-B14F-4D97-AF65-F5344CB8AC3E}">
        <p14:creationId xmlns:p14="http://schemas.microsoft.com/office/powerpoint/2010/main" val="346085763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9205</TotalTime>
  <Words>6257</Words>
  <Application>Microsoft Office PowerPoint</Application>
  <PresentationFormat>Widescreen</PresentationFormat>
  <Paragraphs>231</Paragraphs>
  <Slides>26</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Book Antiqua</vt:lpstr>
      <vt:lpstr>Calibri</vt:lpstr>
      <vt:lpstr>Times New Roman</vt:lpstr>
      <vt:lpstr>Tw Cen MT</vt:lpstr>
      <vt:lpstr>Droplet</vt:lpstr>
      <vt:lpstr>Frankenplanes</vt:lpstr>
      <vt:lpstr>On every STC certificate we read…..</vt:lpstr>
      <vt:lpstr>The Scope of what we’ll be discussing: </vt:lpstr>
      <vt:lpstr>Background </vt:lpstr>
      <vt:lpstr>PowerPoint Presentation</vt:lpstr>
      <vt:lpstr>Wing changes to cessnas….</vt:lpstr>
      <vt:lpstr>Solution</vt:lpstr>
      <vt:lpstr>AoA and changed IAS to CAS, </vt:lpstr>
      <vt:lpstr>AoA systems combined with other mods….</vt:lpstr>
      <vt:lpstr>Weight and C of G – Example 1</vt:lpstr>
      <vt:lpstr>Weight and C of G</vt:lpstr>
      <vt:lpstr>CAR 3 Requirements</vt:lpstr>
      <vt:lpstr>FAR 23 requirements</vt:lpstr>
      <vt:lpstr>Weight and C of g, Example 2:</vt:lpstr>
      <vt:lpstr>Example 2, Continued:</vt:lpstr>
      <vt:lpstr>Forward C of G limits by mods</vt:lpstr>
      <vt:lpstr>Wing Modifications and fuel flow</vt:lpstr>
      <vt:lpstr>Author’s fuel flow testing of a Cessna 185, modified     with a carburetted TCM-520 engine. It can be seen that the lowest part of the fuel tanks (about where the rear doorpost is) is only slightly above the carburettor, and there are no fuel pumps in this system. Very low head pressure.                                                         Extreme high AoA, lightweight testing conducted by the author to establish the least favourable attutitude for sustained flight, and to check the continuing operation of the engine in prolonged flying in this attitude.</vt:lpstr>
      <vt:lpstr>reduced Directional Stability – Rudder lock</vt:lpstr>
      <vt:lpstr>-</vt:lpstr>
      <vt:lpstr>Rudder lock – continued…</vt:lpstr>
      <vt:lpstr>Cessna A185F Amphibian wing change</vt:lpstr>
      <vt:lpstr>PowerPoint Presentation</vt:lpstr>
      <vt:lpstr>TSB OBSERVATIONS Report A13P0278, Stall and Collision with Terrain, Cessna 185E C-FQGZ, in BC, October 2013</vt:lpstr>
      <vt:lpstr>Report A16Q0119, Loss of Control and Collision with Terrain, Cessna U206F C-FWBQ, in Quebec, September 2016</vt:lpstr>
      <vt:lpstr>Reference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Watson</dc:creator>
  <cp:lastModifiedBy>Jim Watson</cp:lastModifiedBy>
  <cp:revision>74</cp:revision>
  <dcterms:created xsi:type="dcterms:W3CDTF">2022-02-23T23:32:41Z</dcterms:created>
  <dcterms:modified xsi:type="dcterms:W3CDTF">2024-09-11T16:51:32Z</dcterms:modified>
</cp:coreProperties>
</file>